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67" r:id="rId3"/>
    <p:sldId id="368" r:id="rId4"/>
    <p:sldId id="369" r:id="rId5"/>
    <p:sldId id="370" r:id="rId6"/>
    <p:sldId id="371" r:id="rId7"/>
    <p:sldId id="372" r:id="rId8"/>
    <p:sldId id="373" r:id="rId9"/>
    <p:sldId id="374" r:id="rId10"/>
    <p:sldId id="379" r:id="rId11"/>
    <p:sldId id="375" r:id="rId12"/>
    <p:sldId id="376" r:id="rId13"/>
    <p:sldId id="377" r:id="rId14"/>
    <p:sldId id="378" r:id="rId15"/>
    <p:sldId id="380" r:id="rId16"/>
    <p:sldId id="381" r:id="rId17"/>
    <p:sldId id="383" r:id="rId18"/>
    <p:sldId id="382" r:id="rId19"/>
    <p:sldId id="357" r:id="rId20"/>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Komadina" initials="MK" lastIdx="3" clrIdx="0">
    <p:extLst>
      <p:ext uri="{19B8F6BF-5375-455C-9EA6-DF929625EA0E}">
        <p15:presenceInfo xmlns:p15="http://schemas.microsoft.com/office/powerpoint/2012/main" userId="Marina Komad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FF00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Bez stila, bez rešetk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 teme 1 - Isticanj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FD0F851-EC5A-4D38-B0AD-8093EC10F338}" styleName="Svijetli stil 1 - Isticanj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Svijetli stil 1 - Isticanj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Svijetli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vijetli stil 1 - Isticanj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vijetli stil 1 - Isticanj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27102A9-8310-4765-A935-A1911B00CA55}" styleName="Svijetli stil 1 - Isticanj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vijetli stil 1 - Isticanj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Srednji stil 2 - Isticanj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2467" autoAdjust="0"/>
  </p:normalViewPr>
  <p:slideViewPr>
    <p:cSldViewPr snapToGrid="0">
      <p:cViewPr varScale="1">
        <p:scale>
          <a:sx n="76" d="100"/>
          <a:sy n="76" d="100"/>
        </p:scale>
        <p:origin x="67"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AF9F4-265B-4CC7-BBD6-071DBBD0EEAE}" type="datetimeFigureOut">
              <a:rPr lang="hr-HR" smtClean="0"/>
              <a:t>28.3.2021.</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82D367-8DC2-4712-9A6A-9534AAD095F8}" type="slidenum">
              <a:rPr lang="hr-HR" smtClean="0"/>
              <a:t>‹#›</a:t>
            </a:fld>
            <a:endParaRPr lang="hr-HR"/>
          </a:p>
        </p:txBody>
      </p:sp>
    </p:spTree>
    <p:extLst>
      <p:ext uri="{BB962C8B-B14F-4D97-AF65-F5344CB8AC3E}">
        <p14:creationId xmlns:p14="http://schemas.microsoft.com/office/powerpoint/2010/main" val="1327650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28.3.2021.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21848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28.3.2021.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11195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28.3.2021.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844154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28.3.2021.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41840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7148EA-6B88-4171-8B7A-E86F5126C524}" type="datetimeFigureOut">
              <a:rPr lang="hr-HR" smtClean="0"/>
              <a:t>28.3.2021.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42017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fld id="{3C7148EA-6B88-4171-8B7A-E86F5126C524}" type="datetimeFigureOut">
              <a:rPr lang="hr-HR" smtClean="0"/>
              <a:t>28.3.2021.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916662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fld id="{3C7148EA-6B88-4171-8B7A-E86F5126C524}" type="datetimeFigureOut">
              <a:rPr lang="hr-HR" smtClean="0"/>
              <a:t>28.3.2021.</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46896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fld id="{3C7148EA-6B88-4171-8B7A-E86F5126C524}" type="datetimeFigureOut">
              <a:rPr lang="hr-HR" smtClean="0"/>
              <a:t>28.3.2021.</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92351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148EA-6B88-4171-8B7A-E86F5126C524}" type="datetimeFigureOut">
              <a:rPr lang="hr-HR" smtClean="0"/>
              <a:t>28.3.2021.</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698681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28.3.2021.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900064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28.3.2021.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28018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148EA-6B88-4171-8B7A-E86F5126C524}" type="datetimeFigureOut">
              <a:rPr lang="hr-HR" smtClean="0"/>
              <a:t>28.3.2021.</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9D521-2F18-4B43-9CB6-02E2DD06A6B5}" type="slidenum">
              <a:rPr lang="hr-HR" smtClean="0"/>
              <a:t>‹#›</a:t>
            </a:fld>
            <a:endParaRPr lang="hr-HR"/>
          </a:p>
        </p:txBody>
      </p:sp>
    </p:spTree>
    <p:extLst>
      <p:ext uri="{BB962C8B-B14F-4D97-AF65-F5344CB8AC3E}">
        <p14:creationId xmlns:p14="http://schemas.microsoft.com/office/powerpoint/2010/main" val="1397467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learningapps.org/watch?v=pbq9fetqc18"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e-sfera.hr/dodatni-digitalni-sadrzaji/ad6bdda6-8715-4891-97c7-fc25b9bcab20/" TargetMode="External"/><Relationship Id="rId2" Type="http://schemas.openxmlformats.org/officeDocument/2006/relationships/hyperlink" Target="https://learningapps.org/watch?v=p1azcrehn18" TargetMode="External"/><Relationship Id="rId1" Type="http://schemas.openxmlformats.org/officeDocument/2006/relationships/slideLayout" Target="../slideLayouts/slideLayout2.xml"/><Relationship Id="rId5" Type="http://schemas.openxmlformats.org/officeDocument/2006/relationships/hyperlink" Target="https://www.e-sfera.hr/dodatni-digitalni-sadrzaji/f8865d1a-3f8d-4dd7-8713-ad872864f9e2/" TargetMode="Externa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e-sfera.hr/dodatni-digitalni-sadrzaji/ad6bdda6-8715-4891-97c7-fc25b9bcab20/" TargetMode="External"/><Relationship Id="rId1" Type="http://schemas.openxmlformats.org/officeDocument/2006/relationships/slideLayout" Target="../slideLayouts/slideLayout2.xml"/><Relationship Id="rId4" Type="http://schemas.openxmlformats.org/officeDocument/2006/relationships/hyperlink" Target="https://www.e-sfera.hr/dodatni-digitalni-sadrzaji/f8865d1a-3f8d-4dd7-8713-ad872864f9e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50393" y="1381327"/>
            <a:ext cx="7595420" cy="1214820"/>
          </a:xfrm>
        </p:spPr>
        <p:txBody>
          <a:bodyPr>
            <a:normAutofit fontScale="90000"/>
          </a:bodyPr>
          <a:lstStyle/>
          <a:p>
            <a:r>
              <a:rPr lang="hr-HR" sz="6600" b="1">
                <a:solidFill>
                  <a:srgbClr val="FF0000"/>
                </a:solidFill>
              </a:rPr>
              <a:t>UNIT 6: </a:t>
            </a:r>
            <a:br>
              <a:rPr lang="hr-HR" sz="6600" b="1">
                <a:solidFill>
                  <a:srgbClr val="FF0000"/>
                </a:solidFill>
              </a:rPr>
            </a:br>
            <a:r>
              <a:rPr lang="hr-HR" sz="6600" b="1">
                <a:solidFill>
                  <a:srgbClr val="FF0000"/>
                </a:solidFill>
              </a:rPr>
              <a:t>Around the world</a:t>
            </a:r>
            <a:endParaRPr lang="hr-HR" sz="6600" b="1" dirty="0">
              <a:solidFill>
                <a:srgbClr val="FF0000"/>
              </a:solidFill>
            </a:endParaRPr>
          </a:p>
        </p:txBody>
      </p:sp>
      <p:sp>
        <p:nvSpPr>
          <p:cNvPr id="3" name="Subtitle 2"/>
          <p:cNvSpPr>
            <a:spLocks noGrp="1"/>
          </p:cNvSpPr>
          <p:nvPr>
            <p:ph type="subTitle" idx="1"/>
          </p:nvPr>
        </p:nvSpPr>
        <p:spPr>
          <a:xfrm>
            <a:off x="4040985" y="3216790"/>
            <a:ext cx="9144000" cy="1655762"/>
          </a:xfrm>
        </p:spPr>
        <p:txBody>
          <a:bodyPr>
            <a:normAutofit fontScale="92500" lnSpcReduction="20000"/>
          </a:bodyPr>
          <a:lstStyle/>
          <a:p>
            <a:r>
              <a:rPr lang="hr-HR" sz="6600"/>
              <a:t>Not so ordinary </a:t>
            </a:r>
          </a:p>
          <a:p>
            <a:r>
              <a:rPr lang="hr-HR" sz="6600"/>
              <a:t>hobbies</a:t>
            </a:r>
            <a:endParaRPr lang="hr-HR" sz="6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351384">
            <a:off x="833351" y="1589659"/>
            <a:ext cx="3363427" cy="4485971"/>
          </a:xfrm>
          <a:prstGeom prst="rect">
            <a:avLst/>
          </a:prstGeom>
        </p:spPr>
      </p:pic>
      <p:pic>
        <p:nvPicPr>
          <p:cNvPr id="7" name="Picture 6"/>
          <p:cNvPicPr>
            <a:picLocks noChangeAspect="1"/>
          </p:cNvPicPr>
          <p:nvPr/>
        </p:nvPicPr>
        <p:blipFill>
          <a:blip r:embed="rId4"/>
          <a:stretch>
            <a:fillRect/>
          </a:stretch>
        </p:blipFill>
        <p:spPr>
          <a:xfrm>
            <a:off x="6977445" y="5743575"/>
            <a:ext cx="5214555" cy="1114425"/>
          </a:xfrm>
          <a:prstGeom prst="rect">
            <a:avLst/>
          </a:prstGeom>
        </p:spPr>
      </p:pic>
    </p:spTree>
    <p:extLst>
      <p:ext uri="{BB962C8B-B14F-4D97-AF65-F5344CB8AC3E}">
        <p14:creationId xmlns:p14="http://schemas.microsoft.com/office/powerpoint/2010/main" val="210924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6862432E-A379-4414-8F02-276EB13EEFE0}"/>
              </a:ext>
            </a:extLst>
          </p:cNvPr>
          <p:cNvPicPr>
            <a:picLocks noChangeAspect="1"/>
          </p:cNvPicPr>
          <p:nvPr/>
        </p:nvPicPr>
        <p:blipFill>
          <a:blip r:embed="rId2"/>
          <a:stretch>
            <a:fillRect/>
          </a:stretch>
        </p:blipFill>
        <p:spPr>
          <a:xfrm>
            <a:off x="1788188" y="1548544"/>
            <a:ext cx="8153400" cy="3057525"/>
          </a:xfrm>
          <a:prstGeom prst="rect">
            <a:avLst/>
          </a:prstGeom>
        </p:spPr>
      </p:pic>
      <p:sp>
        <p:nvSpPr>
          <p:cNvPr id="6" name="TekstniOkvir 5">
            <a:extLst>
              <a:ext uri="{FF2B5EF4-FFF2-40B4-BE49-F238E27FC236}">
                <a16:creationId xmlns:a16="http://schemas.microsoft.com/office/drawing/2014/main" id="{CDBEDF2C-31FA-43C2-A5EB-5D762040491E}"/>
              </a:ext>
            </a:extLst>
          </p:cNvPr>
          <p:cNvSpPr txBox="1"/>
          <p:nvPr/>
        </p:nvSpPr>
        <p:spPr>
          <a:xfrm>
            <a:off x="442127" y="231112"/>
            <a:ext cx="9264581" cy="523220"/>
          </a:xfrm>
          <a:prstGeom prst="rect">
            <a:avLst/>
          </a:prstGeom>
          <a:noFill/>
        </p:spPr>
        <p:txBody>
          <a:bodyPr wrap="square" rtlCol="0">
            <a:spAutoFit/>
          </a:bodyPr>
          <a:lstStyle/>
          <a:p>
            <a:r>
              <a:rPr lang="hr-HR" sz="2800" b="1" i="1">
                <a:solidFill>
                  <a:srgbClr val="92D050"/>
                </a:solidFill>
              </a:rPr>
              <a:t>Zapamti! </a:t>
            </a:r>
          </a:p>
        </p:txBody>
      </p:sp>
    </p:spTree>
    <p:extLst>
      <p:ext uri="{BB962C8B-B14F-4D97-AF65-F5344CB8AC3E}">
        <p14:creationId xmlns:p14="http://schemas.microsoft.com/office/powerpoint/2010/main" val="1276367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7FD24262-C601-4434-9CF5-601DD0825162}"/>
              </a:ext>
            </a:extLst>
          </p:cNvPr>
          <p:cNvPicPr>
            <a:picLocks noChangeAspect="1"/>
          </p:cNvPicPr>
          <p:nvPr/>
        </p:nvPicPr>
        <p:blipFill>
          <a:blip r:embed="rId2"/>
          <a:stretch>
            <a:fillRect/>
          </a:stretch>
        </p:blipFill>
        <p:spPr>
          <a:xfrm>
            <a:off x="0" y="1791410"/>
            <a:ext cx="12192000" cy="3275180"/>
          </a:xfrm>
          <a:prstGeom prst="rect">
            <a:avLst/>
          </a:prstGeom>
        </p:spPr>
      </p:pic>
      <p:sp>
        <p:nvSpPr>
          <p:cNvPr id="6" name="TekstniOkvir 5">
            <a:extLst>
              <a:ext uri="{FF2B5EF4-FFF2-40B4-BE49-F238E27FC236}">
                <a16:creationId xmlns:a16="http://schemas.microsoft.com/office/drawing/2014/main" id="{4167C025-A3CF-45B3-ADC4-B50159D41491}"/>
              </a:ext>
            </a:extLst>
          </p:cNvPr>
          <p:cNvSpPr txBox="1"/>
          <p:nvPr/>
        </p:nvSpPr>
        <p:spPr>
          <a:xfrm>
            <a:off x="318198" y="854110"/>
            <a:ext cx="11555604" cy="492443"/>
          </a:xfrm>
          <a:prstGeom prst="rect">
            <a:avLst/>
          </a:prstGeom>
          <a:noFill/>
        </p:spPr>
        <p:txBody>
          <a:bodyPr wrap="square" rtlCol="0">
            <a:spAutoFit/>
          </a:bodyPr>
          <a:lstStyle/>
          <a:p>
            <a:r>
              <a:rPr lang="hr-HR" sz="2600" i="1"/>
              <a:t>Nadopuni rečenice točnim oblikom glagola u zagradi.</a:t>
            </a:r>
          </a:p>
        </p:txBody>
      </p:sp>
      <p:sp>
        <p:nvSpPr>
          <p:cNvPr id="7" name="TekstniOkvir 6">
            <a:extLst>
              <a:ext uri="{FF2B5EF4-FFF2-40B4-BE49-F238E27FC236}">
                <a16:creationId xmlns:a16="http://schemas.microsoft.com/office/drawing/2014/main" id="{D100FF00-0D1B-4DE7-9ECF-1BB9E20C198E}"/>
              </a:ext>
            </a:extLst>
          </p:cNvPr>
          <p:cNvSpPr txBox="1"/>
          <p:nvPr/>
        </p:nvSpPr>
        <p:spPr>
          <a:xfrm>
            <a:off x="2481943" y="2763297"/>
            <a:ext cx="1567542" cy="461665"/>
          </a:xfrm>
          <a:prstGeom prst="rect">
            <a:avLst/>
          </a:prstGeom>
          <a:noFill/>
        </p:spPr>
        <p:txBody>
          <a:bodyPr wrap="square" rtlCol="0">
            <a:spAutoFit/>
          </a:bodyPr>
          <a:lstStyle/>
          <a:p>
            <a:r>
              <a:rPr lang="hr-HR" sz="2400" b="1">
                <a:solidFill>
                  <a:srgbClr val="92D050"/>
                </a:solidFill>
              </a:rPr>
              <a:t>plays</a:t>
            </a:r>
          </a:p>
        </p:txBody>
      </p:sp>
      <p:sp>
        <p:nvSpPr>
          <p:cNvPr id="8" name="TekstniOkvir 7">
            <a:extLst>
              <a:ext uri="{FF2B5EF4-FFF2-40B4-BE49-F238E27FC236}">
                <a16:creationId xmlns:a16="http://schemas.microsoft.com/office/drawing/2014/main" id="{7E8A8413-8FEC-417A-911C-678F41B449BF}"/>
              </a:ext>
            </a:extLst>
          </p:cNvPr>
          <p:cNvSpPr txBox="1"/>
          <p:nvPr/>
        </p:nvSpPr>
        <p:spPr>
          <a:xfrm>
            <a:off x="6745797" y="2763297"/>
            <a:ext cx="1567542" cy="461665"/>
          </a:xfrm>
          <a:prstGeom prst="rect">
            <a:avLst/>
          </a:prstGeom>
          <a:noFill/>
        </p:spPr>
        <p:txBody>
          <a:bodyPr wrap="square" rtlCol="0">
            <a:spAutoFit/>
          </a:bodyPr>
          <a:lstStyle/>
          <a:p>
            <a:r>
              <a:rPr lang="hr-HR" sz="2400" b="1">
                <a:solidFill>
                  <a:srgbClr val="92D050"/>
                </a:solidFill>
              </a:rPr>
              <a:t>is playing</a:t>
            </a:r>
          </a:p>
        </p:txBody>
      </p:sp>
      <p:sp>
        <p:nvSpPr>
          <p:cNvPr id="9" name="TekstniOkvir 8">
            <a:extLst>
              <a:ext uri="{FF2B5EF4-FFF2-40B4-BE49-F238E27FC236}">
                <a16:creationId xmlns:a16="http://schemas.microsoft.com/office/drawing/2014/main" id="{734553E6-EAC9-4646-B382-3714E98A6C7D}"/>
              </a:ext>
            </a:extLst>
          </p:cNvPr>
          <p:cNvSpPr txBox="1"/>
          <p:nvPr/>
        </p:nvSpPr>
        <p:spPr>
          <a:xfrm>
            <a:off x="7646796" y="3224962"/>
            <a:ext cx="1567542" cy="461665"/>
          </a:xfrm>
          <a:prstGeom prst="rect">
            <a:avLst/>
          </a:prstGeom>
          <a:noFill/>
        </p:spPr>
        <p:txBody>
          <a:bodyPr wrap="square" rtlCol="0">
            <a:spAutoFit/>
          </a:bodyPr>
          <a:lstStyle/>
          <a:p>
            <a:r>
              <a:rPr lang="hr-HR" sz="2400" b="1">
                <a:solidFill>
                  <a:srgbClr val="92D050"/>
                </a:solidFill>
              </a:rPr>
              <a:t>is riding</a:t>
            </a:r>
          </a:p>
        </p:txBody>
      </p:sp>
      <p:sp>
        <p:nvSpPr>
          <p:cNvPr id="10" name="TekstniOkvir 9">
            <a:extLst>
              <a:ext uri="{FF2B5EF4-FFF2-40B4-BE49-F238E27FC236}">
                <a16:creationId xmlns:a16="http://schemas.microsoft.com/office/drawing/2014/main" id="{C0D7CCDD-3174-41DA-B901-288E0A790F61}"/>
              </a:ext>
            </a:extLst>
          </p:cNvPr>
          <p:cNvSpPr txBox="1"/>
          <p:nvPr/>
        </p:nvSpPr>
        <p:spPr>
          <a:xfrm>
            <a:off x="7264958" y="3655306"/>
            <a:ext cx="1567542" cy="461665"/>
          </a:xfrm>
          <a:prstGeom prst="rect">
            <a:avLst/>
          </a:prstGeom>
          <a:noFill/>
        </p:spPr>
        <p:txBody>
          <a:bodyPr wrap="square" rtlCol="0">
            <a:spAutoFit/>
          </a:bodyPr>
          <a:lstStyle/>
          <a:p>
            <a:r>
              <a:rPr lang="hr-HR" sz="2400" b="1">
                <a:solidFill>
                  <a:srgbClr val="92D050"/>
                </a:solidFill>
              </a:rPr>
              <a:t>is crossing</a:t>
            </a:r>
          </a:p>
        </p:txBody>
      </p:sp>
      <p:sp>
        <p:nvSpPr>
          <p:cNvPr id="11" name="TekstniOkvir 10">
            <a:extLst>
              <a:ext uri="{FF2B5EF4-FFF2-40B4-BE49-F238E27FC236}">
                <a16:creationId xmlns:a16="http://schemas.microsoft.com/office/drawing/2014/main" id="{D12E13D9-171F-46EE-A893-BA72889C8A78}"/>
              </a:ext>
            </a:extLst>
          </p:cNvPr>
          <p:cNvSpPr txBox="1"/>
          <p:nvPr/>
        </p:nvSpPr>
        <p:spPr>
          <a:xfrm>
            <a:off x="7455877" y="4080067"/>
            <a:ext cx="1567542" cy="461665"/>
          </a:xfrm>
          <a:prstGeom prst="rect">
            <a:avLst/>
          </a:prstGeom>
          <a:noFill/>
        </p:spPr>
        <p:txBody>
          <a:bodyPr wrap="square" rtlCol="0">
            <a:spAutoFit/>
          </a:bodyPr>
          <a:lstStyle/>
          <a:p>
            <a:r>
              <a:rPr lang="hr-HR" sz="2400" b="1">
                <a:solidFill>
                  <a:srgbClr val="92D050"/>
                </a:solidFill>
              </a:rPr>
              <a:t>is taking</a:t>
            </a:r>
          </a:p>
        </p:txBody>
      </p:sp>
      <p:sp>
        <p:nvSpPr>
          <p:cNvPr id="12" name="TekstniOkvir 11">
            <a:extLst>
              <a:ext uri="{FF2B5EF4-FFF2-40B4-BE49-F238E27FC236}">
                <a16:creationId xmlns:a16="http://schemas.microsoft.com/office/drawing/2014/main" id="{E5833E72-4912-4048-99AB-9B34C7BC26C3}"/>
              </a:ext>
            </a:extLst>
          </p:cNvPr>
          <p:cNvSpPr txBox="1"/>
          <p:nvPr/>
        </p:nvSpPr>
        <p:spPr>
          <a:xfrm>
            <a:off x="6863025" y="4503652"/>
            <a:ext cx="1567542" cy="461665"/>
          </a:xfrm>
          <a:prstGeom prst="rect">
            <a:avLst/>
          </a:prstGeom>
          <a:noFill/>
        </p:spPr>
        <p:txBody>
          <a:bodyPr wrap="square" rtlCol="0">
            <a:spAutoFit/>
          </a:bodyPr>
          <a:lstStyle/>
          <a:p>
            <a:r>
              <a:rPr lang="hr-HR" sz="2400" b="1">
                <a:solidFill>
                  <a:srgbClr val="92D050"/>
                </a:solidFill>
              </a:rPr>
              <a:t>is diving</a:t>
            </a:r>
          </a:p>
        </p:txBody>
      </p:sp>
      <p:sp>
        <p:nvSpPr>
          <p:cNvPr id="13" name="TekstniOkvir 12">
            <a:extLst>
              <a:ext uri="{FF2B5EF4-FFF2-40B4-BE49-F238E27FC236}">
                <a16:creationId xmlns:a16="http://schemas.microsoft.com/office/drawing/2014/main" id="{E981B579-53A3-42A9-B568-30F0F883EFFA}"/>
              </a:ext>
            </a:extLst>
          </p:cNvPr>
          <p:cNvSpPr txBox="1"/>
          <p:nvPr/>
        </p:nvSpPr>
        <p:spPr>
          <a:xfrm>
            <a:off x="2481943" y="3224961"/>
            <a:ext cx="1567542" cy="461665"/>
          </a:xfrm>
          <a:prstGeom prst="rect">
            <a:avLst/>
          </a:prstGeom>
          <a:noFill/>
        </p:spPr>
        <p:txBody>
          <a:bodyPr wrap="square" rtlCol="0">
            <a:spAutoFit/>
          </a:bodyPr>
          <a:lstStyle/>
          <a:p>
            <a:r>
              <a:rPr lang="hr-HR" sz="2400" b="1">
                <a:solidFill>
                  <a:srgbClr val="92D050"/>
                </a:solidFill>
              </a:rPr>
              <a:t>reads</a:t>
            </a:r>
          </a:p>
        </p:txBody>
      </p:sp>
      <p:sp>
        <p:nvSpPr>
          <p:cNvPr id="14" name="TekstniOkvir 13">
            <a:extLst>
              <a:ext uri="{FF2B5EF4-FFF2-40B4-BE49-F238E27FC236}">
                <a16:creationId xmlns:a16="http://schemas.microsoft.com/office/drawing/2014/main" id="{E033AA83-240B-4C61-9B15-52D8D10E9E1A}"/>
              </a:ext>
            </a:extLst>
          </p:cNvPr>
          <p:cNvSpPr txBox="1"/>
          <p:nvPr/>
        </p:nvSpPr>
        <p:spPr>
          <a:xfrm>
            <a:off x="2719754" y="3655306"/>
            <a:ext cx="1567542" cy="461665"/>
          </a:xfrm>
          <a:prstGeom prst="rect">
            <a:avLst/>
          </a:prstGeom>
          <a:noFill/>
        </p:spPr>
        <p:txBody>
          <a:bodyPr wrap="square" rtlCol="0">
            <a:spAutoFit/>
          </a:bodyPr>
          <a:lstStyle/>
          <a:p>
            <a:r>
              <a:rPr lang="hr-HR" sz="2400" b="1">
                <a:solidFill>
                  <a:srgbClr val="92D050"/>
                </a:solidFill>
              </a:rPr>
              <a:t>goes</a:t>
            </a:r>
          </a:p>
        </p:txBody>
      </p:sp>
      <p:sp>
        <p:nvSpPr>
          <p:cNvPr id="15" name="TekstniOkvir 14">
            <a:extLst>
              <a:ext uri="{FF2B5EF4-FFF2-40B4-BE49-F238E27FC236}">
                <a16:creationId xmlns:a16="http://schemas.microsoft.com/office/drawing/2014/main" id="{DAD0D53F-AA1D-4F71-B863-C9340B8B4126}"/>
              </a:ext>
            </a:extLst>
          </p:cNvPr>
          <p:cNvSpPr txBox="1"/>
          <p:nvPr/>
        </p:nvSpPr>
        <p:spPr>
          <a:xfrm>
            <a:off x="2753249" y="4080066"/>
            <a:ext cx="1567542" cy="461665"/>
          </a:xfrm>
          <a:prstGeom prst="rect">
            <a:avLst/>
          </a:prstGeom>
          <a:noFill/>
        </p:spPr>
        <p:txBody>
          <a:bodyPr wrap="square" rtlCol="0">
            <a:spAutoFit/>
          </a:bodyPr>
          <a:lstStyle/>
          <a:p>
            <a:r>
              <a:rPr lang="hr-HR" sz="2400" b="1">
                <a:solidFill>
                  <a:srgbClr val="92D050"/>
                </a:solidFill>
              </a:rPr>
              <a:t>works</a:t>
            </a:r>
          </a:p>
        </p:txBody>
      </p:sp>
      <p:sp>
        <p:nvSpPr>
          <p:cNvPr id="16" name="TekstniOkvir 15">
            <a:extLst>
              <a:ext uri="{FF2B5EF4-FFF2-40B4-BE49-F238E27FC236}">
                <a16:creationId xmlns:a16="http://schemas.microsoft.com/office/drawing/2014/main" id="{F128A616-4F82-4A54-B1A2-D8EC28B323A6}"/>
              </a:ext>
            </a:extLst>
          </p:cNvPr>
          <p:cNvSpPr txBox="1"/>
          <p:nvPr/>
        </p:nvSpPr>
        <p:spPr>
          <a:xfrm>
            <a:off x="2542233" y="4479327"/>
            <a:ext cx="1567542" cy="461665"/>
          </a:xfrm>
          <a:prstGeom prst="rect">
            <a:avLst/>
          </a:prstGeom>
          <a:noFill/>
        </p:spPr>
        <p:txBody>
          <a:bodyPr wrap="square" rtlCol="0">
            <a:spAutoFit/>
          </a:bodyPr>
          <a:lstStyle/>
          <a:p>
            <a:r>
              <a:rPr lang="hr-HR" sz="2400" b="1">
                <a:solidFill>
                  <a:srgbClr val="92D050"/>
                </a:solidFill>
              </a:rPr>
              <a:t>helps</a:t>
            </a:r>
          </a:p>
        </p:txBody>
      </p:sp>
    </p:spTree>
    <p:extLst>
      <p:ext uri="{BB962C8B-B14F-4D97-AF65-F5344CB8AC3E}">
        <p14:creationId xmlns:p14="http://schemas.microsoft.com/office/powerpoint/2010/main" val="184623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B1D6A122-218F-4826-ADB2-CA0CA5D473B5}"/>
              </a:ext>
            </a:extLst>
          </p:cNvPr>
          <p:cNvPicPr>
            <a:picLocks noChangeAspect="1"/>
          </p:cNvPicPr>
          <p:nvPr/>
        </p:nvPicPr>
        <p:blipFill>
          <a:blip r:embed="rId2"/>
          <a:stretch>
            <a:fillRect/>
          </a:stretch>
        </p:blipFill>
        <p:spPr>
          <a:xfrm>
            <a:off x="0" y="0"/>
            <a:ext cx="4881282" cy="6858000"/>
          </a:xfrm>
          <a:prstGeom prst="rect">
            <a:avLst/>
          </a:prstGeom>
        </p:spPr>
      </p:pic>
      <p:sp>
        <p:nvSpPr>
          <p:cNvPr id="6" name="TekstniOkvir 5">
            <a:extLst>
              <a:ext uri="{FF2B5EF4-FFF2-40B4-BE49-F238E27FC236}">
                <a16:creationId xmlns:a16="http://schemas.microsoft.com/office/drawing/2014/main" id="{3660BD6C-EF66-4C37-9304-854806B7002D}"/>
              </a:ext>
            </a:extLst>
          </p:cNvPr>
          <p:cNvSpPr txBox="1"/>
          <p:nvPr/>
        </p:nvSpPr>
        <p:spPr>
          <a:xfrm>
            <a:off x="5586884" y="361741"/>
            <a:ext cx="6039059" cy="523220"/>
          </a:xfrm>
          <a:prstGeom prst="rect">
            <a:avLst/>
          </a:prstGeom>
          <a:noFill/>
        </p:spPr>
        <p:txBody>
          <a:bodyPr wrap="square" rtlCol="0">
            <a:spAutoFit/>
          </a:bodyPr>
          <a:lstStyle/>
          <a:p>
            <a:r>
              <a:rPr lang="hr-HR" sz="2800"/>
              <a:t>Open your workbook at page 67.</a:t>
            </a:r>
          </a:p>
        </p:txBody>
      </p:sp>
      <p:pic>
        <p:nvPicPr>
          <p:cNvPr id="8" name="Slika 7">
            <a:extLst>
              <a:ext uri="{FF2B5EF4-FFF2-40B4-BE49-F238E27FC236}">
                <a16:creationId xmlns:a16="http://schemas.microsoft.com/office/drawing/2014/main" id="{1D9EFCE5-3B00-46E9-846B-0DD7C5D8F6A4}"/>
              </a:ext>
            </a:extLst>
          </p:cNvPr>
          <p:cNvPicPr>
            <a:picLocks noChangeAspect="1"/>
          </p:cNvPicPr>
          <p:nvPr/>
        </p:nvPicPr>
        <p:blipFill>
          <a:blip r:embed="rId3"/>
          <a:stretch>
            <a:fillRect/>
          </a:stretch>
        </p:blipFill>
        <p:spPr>
          <a:xfrm>
            <a:off x="522513" y="1166393"/>
            <a:ext cx="10634505" cy="5400205"/>
          </a:xfrm>
          <a:prstGeom prst="rect">
            <a:avLst/>
          </a:prstGeom>
        </p:spPr>
      </p:pic>
      <p:sp>
        <p:nvSpPr>
          <p:cNvPr id="9" name="TekstniOkvir 8">
            <a:extLst>
              <a:ext uri="{FF2B5EF4-FFF2-40B4-BE49-F238E27FC236}">
                <a16:creationId xmlns:a16="http://schemas.microsoft.com/office/drawing/2014/main" id="{FE883648-DA5F-4DC7-AEB7-0AE9F1C2C549}"/>
              </a:ext>
            </a:extLst>
          </p:cNvPr>
          <p:cNvSpPr txBox="1"/>
          <p:nvPr/>
        </p:nvSpPr>
        <p:spPr>
          <a:xfrm>
            <a:off x="770373" y="613381"/>
            <a:ext cx="10651253" cy="523220"/>
          </a:xfrm>
          <a:prstGeom prst="rect">
            <a:avLst/>
          </a:prstGeom>
          <a:noFill/>
        </p:spPr>
        <p:txBody>
          <a:bodyPr wrap="square" rtlCol="0">
            <a:spAutoFit/>
          </a:bodyPr>
          <a:lstStyle/>
          <a:p>
            <a:r>
              <a:rPr lang="hr-HR" sz="2800" i="1"/>
              <a:t>Nadopuni rečenice podebljanim izrazima.</a:t>
            </a:r>
          </a:p>
        </p:txBody>
      </p:sp>
      <p:sp>
        <p:nvSpPr>
          <p:cNvPr id="10" name="TekstniOkvir 9">
            <a:extLst>
              <a:ext uri="{FF2B5EF4-FFF2-40B4-BE49-F238E27FC236}">
                <a16:creationId xmlns:a16="http://schemas.microsoft.com/office/drawing/2014/main" id="{3C2D19B5-CEBA-4273-BF45-8B9334D75BAA}"/>
              </a:ext>
            </a:extLst>
          </p:cNvPr>
          <p:cNvSpPr txBox="1"/>
          <p:nvPr/>
        </p:nvSpPr>
        <p:spPr>
          <a:xfrm>
            <a:off x="5586884" y="1949380"/>
            <a:ext cx="2371411" cy="492443"/>
          </a:xfrm>
          <a:prstGeom prst="rect">
            <a:avLst/>
          </a:prstGeom>
          <a:noFill/>
        </p:spPr>
        <p:txBody>
          <a:bodyPr wrap="square" rtlCol="0">
            <a:spAutoFit/>
          </a:bodyPr>
          <a:lstStyle/>
          <a:p>
            <a:r>
              <a:rPr lang="hr-HR" sz="2600" b="1">
                <a:solidFill>
                  <a:srgbClr val="92D050"/>
                </a:solidFill>
              </a:rPr>
              <a:t>today</a:t>
            </a:r>
          </a:p>
        </p:txBody>
      </p:sp>
      <p:sp>
        <p:nvSpPr>
          <p:cNvPr id="11" name="TekstniOkvir 10">
            <a:extLst>
              <a:ext uri="{FF2B5EF4-FFF2-40B4-BE49-F238E27FC236}">
                <a16:creationId xmlns:a16="http://schemas.microsoft.com/office/drawing/2014/main" id="{12BC3704-0F65-411B-A845-8B44C4AE4005}"/>
              </a:ext>
            </a:extLst>
          </p:cNvPr>
          <p:cNvSpPr txBox="1"/>
          <p:nvPr/>
        </p:nvSpPr>
        <p:spPr>
          <a:xfrm>
            <a:off x="5586883" y="2377793"/>
            <a:ext cx="2371411" cy="492443"/>
          </a:xfrm>
          <a:prstGeom prst="rect">
            <a:avLst/>
          </a:prstGeom>
          <a:noFill/>
        </p:spPr>
        <p:txBody>
          <a:bodyPr wrap="square" rtlCol="0">
            <a:spAutoFit/>
          </a:bodyPr>
          <a:lstStyle/>
          <a:p>
            <a:r>
              <a:rPr lang="hr-HR" sz="2600" b="1">
                <a:solidFill>
                  <a:srgbClr val="92D050"/>
                </a:solidFill>
              </a:rPr>
              <a:t>every day</a:t>
            </a:r>
          </a:p>
        </p:txBody>
      </p:sp>
      <p:sp>
        <p:nvSpPr>
          <p:cNvPr id="12" name="TekstniOkvir 11">
            <a:extLst>
              <a:ext uri="{FF2B5EF4-FFF2-40B4-BE49-F238E27FC236}">
                <a16:creationId xmlns:a16="http://schemas.microsoft.com/office/drawing/2014/main" id="{1FDC09A1-9747-4E95-8C6B-C2D7EAE31FB3}"/>
              </a:ext>
            </a:extLst>
          </p:cNvPr>
          <p:cNvSpPr txBox="1"/>
          <p:nvPr/>
        </p:nvSpPr>
        <p:spPr>
          <a:xfrm>
            <a:off x="3215472" y="3224810"/>
            <a:ext cx="2371411" cy="492443"/>
          </a:xfrm>
          <a:prstGeom prst="rect">
            <a:avLst/>
          </a:prstGeom>
          <a:noFill/>
        </p:spPr>
        <p:txBody>
          <a:bodyPr wrap="square" rtlCol="0">
            <a:spAutoFit/>
          </a:bodyPr>
          <a:lstStyle/>
          <a:p>
            <a:r>
              <a:rPr lang="hr-HR" sz="2600" b="1">
                <a:solidFill>
                  <a:srgbClr val="92D050"/>
                </a:solidFill>
              </a:rPr>
              <a:t>Every morning</a:t>
            </a:r>
          </a:p>
        </p:txBody>
      </p:sp>
      <p:sp>
        <p:nvSpPr>
          <p:cNvPr id="13" name="TekstniOkvir 12">
            <a:extLst>
              <a:ext uri="{FF2B5EF4-FFF2-40B4-BE49-F238E27FC236}">
                <a16:creationId xmlns:a16="http://schemas.microsoft.com/office/drawing/2014/main" id="{F8137C5B-0505-4858-B726-F59A5ADD905B}"/>
              </a:ext>
            </a:extLst>
          </p:cNvPr>
          <p:cNvSpPr txBox="1"/>
          <p:nvPr/>
        </p:nvSpPr>
        <p:spPr>
          <a:xfrm>
            <a:off x="1596579" y="3579384"/>
            <a:ext cx="2371411" cy="492443"/>
          </a:xfrm>
          <a:prstGeom prst="rect">
            <a:avLst/>
          </a:prstGeom>
          <a:noFill/>
        </p:spPr>
        <p:txBody>
          <a:bodyPr wrap="square" rtlCol="0">
            <a:spAutoFit/>
          </a:bodyPr>
          <a:lstStyle/>
          <a:p>
            <a:r>
              <a:rPr lang="hr-HR" sz="2600" b="1">
                <a:solidFill>
                  <a:srgbClr val="92D050"/>
                </a:solidFill>
              </a:rPr>
              <a:t>This morning</a:t>
            </a:r>
          </a:p>
        </p:txBody>
      </p:sp>
      <p:sp>
        <p:nvSpPr>
          <p:cNvPr id="14" name="TekstniOkvir 13">
            <a:extLst>
              <a:ext uri="{FF2B5EF4-FFF2-40B4-BE49-F238E27FC236}">
                <a16:creationId xmlns:a16="http://schemas.microsoft.com/office/drawing/2014/main" id="{A8600EBC-66B0-41BB-8380-12087FC69D42}"/>
              </a:ext>
            </a:extLst>
          </p:cNvPr>
          <p:cNvSpPr txBox="1"/>
          <p:nvPr/>
        </p:nvSpPr>
        <p:spPr>
          <a:xfrm>
            <a:off x="3215472" y="4472195"/>
            <a:ext cx="2371411" cy="492443"/>
          </a:xfrm>
          <a:prstGeom prst="rect">
            <a:avLst/>
          </a:prstGeom>
          <a:noFill/>
        </p:spPr>
        <p:txBody>
          <a:bodyPr wrap="square" rtlCol="0">
            <a:spAutoFit/>
          </a:bodyPr>
          <a:lstStyle/>
          <a:p>
            <a:r>
              <a:rPr lang="hr-HR" sz="2600" b="1">
                <a:solidFill>
                  <a:srgbClr val="92D050"/>
                </a:solidFill>
              </a:rPr>
              <a:t>Every evening</a:t>
            </a:r>
          </a:p>
        </p:txBody>
      </p:sp>
      <p:sp>
        <p:nvSpPr>
          <p:cNvPr id="15" name="TekstniOkvir 14">
            <a:extLst>
              <a:ext uri="{FF2B5EF4-FFF2-40B4-BE49-F238E27FC236}">
                <a16:creationId xmlns:a16="http://schemas.microsoft.com/office/drawing/2014/main" id="{4EDD16E0-ABDD-49D0-9FCF-0939F358D35D}"/>
              </a:ext>
            </a:extLst>
          </p:cNvPr>
          <p:cNvSpPr txBox="1"/>
          <p:nvPr/>
        </p:nvSpPr>
        <p:spPr>
          <a:xfrm>
            <a:off x="2945841" y="4826769"/>
            <a:ext cx="2371411" cy="492443"/>
          </a:xfrm>
          <a:prstGeom prst="rect">
            <a:avLst/>
          </a:prstGeom>
          <a:noFill/>
        </p:spPr>
        <p:txBody>
          <a:bodyPr wrap="square" rtlCol="0">
            <a:spAutoFit/>
          </a:bodyPr>
          <a:lstStyle/>
          <a:p>
            <a:r>
              <a:rPr lang="hr-HR" sz="2600" b="1">
                <a:solidFill>
                  <a:srgbClr val="92D050"/>
                </a:solidFill>
              </a:rPr>
              <a:t>now</a:t>
            </a:r>
          </a:p>
        </p:txBody>
      </p:sp>
      <p:sp>
        <p:nvSpPr>
          <p:cNvPr id="16" name="TekstniOkvir 15">
            <a:extLst>
              <a:ext uri="{FF2B5EF4-FFF2-40B4-BE49-F238E27FC236}">
                <a16:creationId xmlns:a16="http://schemas.microsoft.com/office/drawing/2014/main" id="{93152F0E-B32E-4280-BA8B-0FEB95E41DA7}"/>
              </a:ext>
            </a:extLst>
          </p:cNvPr>
          <p:cNvSpPr txBox="1"/>
          <p:nvPr/>
        </p:nvSpPr>
        <p:spPr>
          <a:xfrm>
            <a:off x="7176198" y="5653725"/>
            <a:ext cx="2371411" cy="492443"/>
          </a:xfrm>
          <a:prstGeom prst="rect">
            <a:avLst/>
          </a:prstGeom>
          <a:noFill/>
        </p:spPr>
        <p:txBody>
          <a:bodyPr wrap="square" rtlCol="0">
            <a:spAutoFit/>
          </a:bodyPr>
          <a:lstStyle/>
          <a:p>
            <a:r>
              <a:rPr lang="hr-HR" sz="2600" b="1">
                <a:solidFill>
                  <a:srgbClr val="92D050"/>
                </a:solidFill>
              </a:rPr>
              <a:t>at the moment</a:t>
            </a:r>
          </a:p>
        </p:txBody>
      </p:sp>
      <p:sp>
        <p:nvSpPr>
          <p:cNvPr id="17" name="TekstniOkvir 16">
            <a:extLst>
              <a:ext uri="{FF2B5EF4-FFF2-40B4-BE49-F238E27FC236}">
                <a16:creationId xmlns:a16="http://schemas.microsoft.com/office/drawing/2014/main" id="{AFC3355F-AE55-418E-8D35-086872048B5F}"/>
              </a:ext>
            </a:extLst>
          </p:cNvPr>
          <p:cNvSpPr txBox="1"/>
          <p:nvPr/>
        </p:nvSpPr>
        <p:spPr>
          <a:xfrm>
            <a:off x="5317252" y="6012370"/>
            <a:ext cx="2371411" cy="492443"/>
          </a:xfrm>
          <a:prstGeom prst="rect">
            <a:avLst/>
          </a:prstGeom>
          <a:noFill/>
        </p:spPr>
        <p:txBody>
          <a:bodyPr wrap="square" rtlCol="0">
            <a:spAutoFit/>
          </a:bodyPr>
          <a:lstStyle/>
          <a:p>
            <a:r>
              <a:rPr lang="hr-HR" sz="2600" b="1">
                <a:solidFill>
                  <a:srgbClr val="92D050"/>
                </a:solidFill>
              </a:rPr>
              <a:t>usually</a:t>
            </a:r>
          </a:p>
        </p:txBody>
      </p:sp>
    </p:spTree>
    <p:extLst>
      <p:ext uri="{BB962C8B-B14F-4D97-AF65-F5344CB8AC3E}">
        <p14:creationId xmlns:p14="http://schemas.microsoft.com/office/powerpoint/2010/main" val="109210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p:bldP spid="10" grpId="0"/>
      <p:bldP spid="11" grpId="0"/>
      <p:bldP spid="12" grpId="0"/>
      <p:bldP spid="13" grpId="0"/>
      <p:bldP spid="14"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41BEA90D-0E60-420C-8685-AC14EAB301CE}"/>
              </a:ext>
            </a:extLst>
          </p:cNvPr>
          <p:cNvPicPr>
            <a:picLocks noChangeAspect="1"/>
          </p:cNvPicPr>
          <p:nvPr/>
        </p:nvPicPr>
        <p:blipFill>
          <a:blip r:embed="rId2"/>
          <a:stretch>
            <a:fillRect/>
          </a:stretch>
        </p:blipFill>
        <p:spPr>
          <a:xfrm>
            <a:off x="648380" y="1004992"/>
            <a:ext cx="10372725" cy="4486275"/>
          </a:xfrm>
          <a:prstGeom prst="rect">
            <a:avLst/>
          </a:prstGeom>
        </p:spPr>
      </p:pic>
      <p:sp>
        <p:nvSpPr>
          <p:cNvPr id="6" name="TekstniOkvir 5">
            <a:extLst>
              <a:ext uri="{FF2B5EF4-FFF2-40B4-BE49-F238E27FC236}">
                <a16:creationId xmlns:a16="http://schemas.microsoft.com/office/drawing/2014/main" id="{8910D683-10AA-438C-8A9F-EC0F0FD8F19A}"/>
              </a:ext>
            </a:extLst>
          </p:cNvPr>
          <p:cNvSpPr txBox="1"/>
          <p:nvPr/>
        </p:nvSpPr>
        <p:spPr>
          <a:xfrm>
            <a:off x="648380" y="351692"/>
            <a:ext cx="10372725" cy="523220"/>
          </a:xfrm>
          <a:prstGeom prst="rect">
            <a:avLst/>
          </a:prstGeom>
          <a:noFill/>
        </p:spPr>
        <p:txBody>
          <a:bodyPr wrap="square" rtlCol="0">
            <a:spAutoFit/>
          </a:bodyPr>
          <a:lstStyle/>
          <a:p>
            <a:r>
              <a:rPr lang="hr-HR" sz="2800" i="1"/>
              <a:t>Što oni obično rade? Što oni rade sada?</a:t>
            </a:r>
          </a:p>
        </p:txBody>
      </p:sp>
      <p:sp>
        <p:nvSpPr>
          <p:cNvPr id="9" name="TekstniOkvir 8">
            <a:extLst>
              <a:ext uri="{FF2B5EF4-FFF2-40B4-BE49-F238E27FC236}">
                <a16:creationId xmlns:a16="http://schemas.microsoft.com/office/drawing/2014/main" id="{3564F6F2-4DE6-4AEA-8559-D611C0A878FC}"/>
              </a:ext>
            </a:extLst>
          </p:cNvPr>
          <p:cNvSpPr txBox="1"/>
          <p:nvPr/>
        </p:nvSpPr>
        <p:spPr>
          <a:xfrm>
            <a:off x="4963886" y="1838848"/>
            <a:ext cx="3607358" cy="492443"/>
          </a:xfrm>
          <a:prstGeom prst="rect">
            <a:avLst/>
          </a:prstGeom>
          <a:noFill/>
        </p:spPr>
        <p:txBody>
          <a:bodyPr wrap="square" rtlCol="0">
            <a:spAutoFit/>
          </a:bodyPr>
          <a:lstStyle/>
          <a:p>
            <a:r>
              <a:rPr lang="hr-HR" sz="2600" b="1">
                <a:solidFill>
                  <a:srgbClr val="92D050"/>
                </a:solidFill>
              </a:rPr>
              <a:t>delivers mail</a:t>
            </a:r>
          </a:p>
        </p:txBody>
      </p:sp>
      <p:sp>
        <p:nvSpPr>
          <p:cNvPr id="12" name="TekstniOkvir 11">
            <a:extLst>
              <a:ext uri="{FF2B5EF4-FFF2-40B4-BE49-F238E27FC236}">
                <a16:creationId xmlns:a16="http://schemas.microsoft.com/office/drawing/2014/main" id="{A6448F09-EE69-4B31-BC3D-82D3735CB18C}"/>
              </a:ext>
            </a:extLst>
          </p:cNvPr>
          <p:cNvSpPr txBox="1"/>
          <p:nvPr/>
        </p:nvSpPr>
        <p:spPr>
          <a:xfrm>
            <a:off x="3518598" y="2249192"/>
            <a:ext cx="3607358" cy="492443"/>
          </a:xfrm>
          <a:prstGeom prst="rect">
            <a:avLst/>
          </a:prstGeom>
          <a:noFill/>
        </p:spPr>
        <p:txBody>
          <a:bodyPr wrap="square" rtlCol="0">
            <a:spAutoFit/>
          </a:bodyPr>
          <a:lstStyle/>
          <a:p>
            <a:r>
              <a:rPr lang="hr-HR" sz="2600" b="1">
                <a:solidFill>
                  <a:srgbClr val="92D050"/>
                </a:solidFill>
              </a:rPr>
              <a:t>he is washing his car</a:t>
            </a:r>
          </a:p>
        </p:txBody>
      </p:sp>
      <p:sp>
        <p:nvSpPr>
          <p:cNvPr id="13" name="TekstniOkvir 12">
            <a:extLst>
              <a:ext uri="{FF2B5EF4-FFF2-40B4-BE49-F238E27FC236}">
                <a16:creationId xmlns:a16="http://schemas.microsoft.com/office/drawing/2014/main" id="{3E7065E8-F5C0-41FE-8A96-20F9F7DEC8AA}"/>
              </a:ext>
            </a:extLst>
          </p:cNvPr>
          <p:cNvSpPr txBox="1"/>
          <p:nvPr/>
        </p:nvSpPr>
        <p:spPr>
          <a:xfrm>
            <a:off x="6096000" y="2741635"/>
            <a:ext cx="3607358" cy="492443"/>
          </a:xfrm>
          <a:prstGeom prst="rect">
            <a:avLst/>
          </a:prstGeom>
          <a:noFill/>
        </p:spPr>
        <p:txBody>
          <a:bodyPr wrap="square" rtlCol="0">
            <a:spAutoFit/>
          </a:bodyPr>
          <a:lstStyle/>
          <a:p>
            <a:r>
              <a:rPr lang="hr-HR" sz="2600" b="1">
                <a:solidFill>
                  <a:srgbClr val="92D050"/>
                </a:solidFill>
              </a:rPr>
              <a:t>takes photos</a:t>
            </a:r>
          </a:p>
        </p:txBody>
      </p:sp>
      <p:sp>
        <p:nvSpPr>
          <p:cNvPr id="14" name="TekstniOkvir 13">
            <a:extLst>
              <a:ext uri="{FF2B5EF4-FFF2-40B4-BE49-F238E27FC236}">
                <a16:creationId xmlns:a16="http://schemas.microsoft.com/office/drawing/2014/main" id="{E744E4F2-749F-400F-8875-741269E4E168}"/>
              </a:ext>
            </a:extLst>
          </p:cNvPr>
          <p:cNvSpPr txBox="1"/>
          <p:nvPr/>
        </p:nvSpPr>
        <p:spPr>
          <a:xfrm>
            <a:off x="3003620" y="3151979"/>
            <a:ext cx="3607358" cy="492443"/>
          </a:xfrm>
          <a:prstGeom prst="rect">
            <a:avLst/>
          </a:prstGeom>
          <a:noFill/>
        </p:spPr>
        <p:txBody>
          <a:bodyPr wrap="square" rtlCol="0">
            <a:spAutoFit/>
          </a:bodyPr>
          <a:lstStyle/>
          <a:p>
            <a:r>
              <a:rPr lang="hr-HR" sz="2600" b="1">
                <a:solidFill>
                  <a:srgbClr val="92D050"/>
                </a:solidFill>
              </a:rPr>
              <a:t>she is singing in a choir</a:t>
            </a:r>
          </a:p>
        </p:txBody>
      </p:sp>
      <p:sp>
        <p:nvSpPr>
          <p:cNvPr id="16" name="TekstniOkvir 15">
            <a:extLst>
              <a:ext uri="{FF2B5EF4-FFF2-40B4-BE49-F238E27FC236}">
                <a16:creationId xmlns:a16="http://schemas.microsoft.com/office/drawing/2014/main" id="{7059F6B6-5F58-4859-AC98-EF0D7EC3B224}"/>
              </a:ext>
            </a:extLst>
          </p:cNvPr>
          <p:cNvSpPr txBox="1"/>
          <p:nvPr/>
        </p:nvSpPr>
        <p:spPr>
          <a:xfrm>
            <a:off x="5322277" y="3605501"/>
            <a:ext cx="3607358" cy="492443"/>
          </a:xfrm>
          <a:prstGeom prst="rect">
            <a:avLst/>
          </a:prstGeom>
          <a:noFill/>
        </p:spPr>
        <p:txBody>
          <a:bodyPr wrap="square" rtlCol="0">
            <a:spAutoFit/>
          </a:bodyPr>
          <a:lstStyle/>
          <a:p>
            <a:r>
              <a:rPr lang="hr-HR" sz="2600" b="1">
                <a:solidFill>
                  <a:srgbClr val="92D050"/>
                </a:solidFill>
              </a:rPr>
              <a:t>fixes people’s teeth</a:t>
            </a:r>
          </a:p>
        </p:txBody>
      </p:sp>
      <p:sp>
        <p:nvSpPr>
          <p:cNvPr id="17" name="TekstniOkvir 16">
            <a:extLst>
              <a:ext uri="{FF2B5EF4-FFF2-40B4-BE49-F238E27FC236}">
                <a16:creationId xmlns:a16="http://schemas.microsoft.com/office/drawing/2014/main" id="{4096E220-059B-4740-BDAF-D77F89EC9809}"/>
              </a:ext>
            </a:extLst>
          </p:cNvPr>
          <p:cNvSpPr txBox="1"/>
          <p:nvPr/>
        </p:nvSpPr>
        <p:spPr>
          <a:xfrm>
            <a:off x="3230807" y="4055941"/>
            <a:ext cx="3607358" cy="492443"/>
          </a:xfrm>
          <a:prstGeom prst="rect">
            <a:avLst/>
          </a:prstGeom>
          <a:noFill/>
        </p:spPr>
        <p:txBody>
          <a:bodyPr wrap="square" rtlCol="0">
            <a:spAutoFit/>
          </a:bodyPr>
          <a:lstStyle/>
          <a:p>
            <a:r>
              <a:rPr lang="hr-HR" sz="2600" b="1">
                <a:solidFill>
                  <a:srgbClr val="92D050"/>
                </a:solidFill>
              </a:rPr>
              <a:t>he is reading a book</a:t>
            </a:r>
          </a:p>
        </p:txBody>
      </p:sp>
      <p:sp>
        <p:nvSpPr>
          <p:cNvPr id="18" name="TekstniOkvir 17">
            <a:extLst>
              <a:ext uri="{FF2B5EF4-FFF2-40B4-BE49-F238E27FC236}">
                <a16:creationId xmlns:a16="http://schemas.microsoft.com/office/drawing/2014/main" id="{E0C7C946-FE8E-4244-B2D1-44B46F848480}"/>
              </a:ext>
            </a:extLst>
          </p:cNvPr>
          <p:cNvSpPr txBox="1"/>
          <p:nvPr/>
        </p:nvSpPr>
        <p:spPr>
          <a:xfrm>
            <a:off x="5060314" y="4548384"/>
            <a:ext cx="3607358" cy="492443"/>
          </a:xfrm>
          <a:prstGeom prst="rect">
            <a:avLst/>
          </a:prstGeom>
          <a:noFill/>
        </p:spPr>
        <p:txBody>
          <a:bodyPr wrap="square" rtlCol="0">
            <a:spAutoFit/>
          </a:bodyPr>
          <a:lstStyle/>
          <a:p>
            <a:r>
              <a:rPr lang="hr-HR" sz="2600" b="1">
                <a:solidFill>
                  <a:srgbClr val="92D050"/>
                </a:solidFill>
              </a:rPr>
              <a:t>helps patients</a:t>
            </a:r>
          </a:p>
        </p:txBody>
      </p:sp>
      <p:sp>
        <p:nvSpPr>
          <p:cNvPr id="19" name="TekstniOkvir 18">
            <a:extLst>
              <a:ext uri="{FF2B5EF4-FFF2-40B4-BE49-F238E27FC236}">
                <a16:creationId xmlns:a16="http://schemas.microsoft.com/office/drawing/2014/main" id="{279CBBC3-D79E-4FA0-9F30-341DF6E03816}"/>
              </a:ext>
            </a:extLst>
          </p:cNvPr>
          <p:cNvSpPr txBox="1"/>
          <p:nvPr/>
        </p:nvSpPr>
        <p:spPr>
          <a:xfrm>
            <a:off x="3438211" y="4970721"/>
            <a:ext cx="3607358" cy="492443"/>
          </a:xfrm>
          <a:prstGeom prst="rect">
            <a:avLst/>
          </a:prstGeom>
          <a:noFill/>
        </p:spPr>
        <p:txBody>
          <a:bodyPr wrap="square" rtlCol="0">
            <a:spAutoFit/>
          </a:bodyPr>
          <a:lstStyle/>
          <a:p>
            <a:r>
              <a:rPr lang="hr-HR" sz="2600" b="1">
                <a:solidFill>
                  <a:srgbClr val="92D050"/>
                </a:solidFill>
              </a:rPr>
              <a:t>she is helping her mum</a:t>
            </a:r>
          </a:p>
        </p:txBody>
      </p:sp>
    </p:spTree>
    <p:extLst>
      <p:ext uri="{BB962C8B-B14F-4D97-AF65-F5344CB8AC3E}">
        <p14:creationId xmlns:p14="http://schemas.microsoft.com/office/powerpoint/2010/main" val="384134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2" grpId="0"/>
      <p:bldP spid="13" grpId="0"/>
      <p:bldP spid="14"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EAC90929-B5A4-4154-BCB1-6E1E22B57DA8}"/>
              </a:ext>
            </a:extLst>
          </p:cNvPr>
          <p:cNvPicPr>
            <a:picLocks noChangeAspect="1"/>
          </p:cNvPicPr>
          <p:nvPr/>
        </p:nvPicPr>
        <p:blipFill>
          <a:blip r:embed="rId2"/>
          <a:stretch>
            <a:fillRect/>
          </a:stretch>
        </p:blipFill>
        <p:spPr>
          <a:xfrm>
            <a:off x="0" y="0"/>
            <a:ext cx="4688958" cy="6858000"/>
          </a:xfrm>
          <a:prstGeom prst="rect">
            <a:avLst/>
          </a:prstGeom>
        </p:spPr>
      </p:pic>
      <p:sp>
        <p:nvSpPr>
          <p:cNvPr id="6" name="TekstniOkvir 5">
            <a:extLst>
              <a:ext uri="{FF2B5EF4-FFF2-40B4-BE49-F238E27FC236}">
                <a16:creationId xmlns:a16="http://schemas.microsoft.com/office/drawing/2014/main" id="{4ECAFB14-3B8A-42F0-9478-37146B88B966}"/>
              </a:ext>
            </a:extLst>
          </p:cNvPr>
          <p:cNvSpPr txBox="1"/>
          <p:nvPr/>
        </p:nvSpPr>
        <p:spPr>
          <a:xfrm>
            <a:off x="5094514" y="492369"/>
            <a:ext cx="6682154" cy="523220"/>
          </a:xfrm>
          <a:prstGeom prst="rect">
            <a:avLst/>
          </a:prstGeom>
          <a:noFill/>
        </p:spPr>
        <p:txBody>
          <a:bodyPr wrap="square" rtlCol="0">
            <a:spAutoFit/>
          </a:bodyPr>
          <a:lstStyle/>
          <a:p>
            <a:r>
              <a:rPr lang="hr-HR" sz="2800"/>
              <a:t>Open your book at page 97.</a:t>
            </a:r>
          </a:p>
        </p:txBody>
      </p:sp>
      <p:pic>
        <p:nvPicPr>
          <p:cNvPr id="8" name="Slika 7">
            <a:extLst>
              <a:ext uri="{FF2B5EF4-FFF2-40B4-BE49-F238E27FC236}">
                <a16:creationId xmlns:a16="http://schemas.microsoft.com/office/drawing/2014/main" id="{1B35284D-F3ED-46E8-A719-24C7C43DAE79}"/>
              </a:ext>
            </a:extLst>
          </p:cNvPr>
          <p:cNvPicPr>
            <a:picLocks noChangeAspect="1"/>
          </p:cNvPicPr>
          <p:nvPr/>
        </p:nvPicPr>
        <p:blipFill>
          <a:blip r:embed="rId3"/>
          <a:stretch>
            <a:fillRect/>
          </a:stretch>
        </p:blipFill>
        <p:spPr>
          <a:xfrm>
            <a:off x="42034" y="946869"/>
            <a:ext cx="7461010" cy="4953453"/>
          </a:xfrm>
          <a:prstGeom prst="rect">
            <a:avLst/>
          </a:prstGeom>
        </p:spPr>
      </p:pic>
      <p:sp>
        <p:nvSpPr>
          <p:cNvPr id="9" name="TekstniOkvir 8">
            <a:extLst>
              <a:ext uri="{FF2B5EF4-FFF2-40B4-BE49-F238E27FC236}">
                <a16:creationId xmlns:a16="http://schemas.microsoft.com/office/drawing/2014/main" id="{370ECC9F-7A97-4DB7-BD77-5E736693C67A}"/>
              </a:ext>
            </a:extLst>
          </p:cNvPr>
          <p:cNvSpPr txBox="1"/>
          <p:nvPr/>
        </p:nvSpPr>
        <p:spPr>
          <a:xfrm>
            <a:off x="8098971" y="1286190"/>
            <a:ext cx="3677697" cy="3293209"/>
          </a:xfrm>
          <a:prstGeom prst="rect">
            <a:avLst/>
          </a:prstGeom>
          <a:noFill/>
          <a:ln w="28575">
            <a:solidFill>
              <a:srgbClr val="92D050"/>
            </a:solidFill>
          </a:ln>
        </p:spPr>
        <p:txBody>
          <a:bodyPr wrap="square" rtlCol="0">
            <a:spAutoFit/>
          </a:bodyPr>
          <a:lstStyle/>
          <a:p>
            <a:r>
              <a:rPr lang="hr-HR" sz="2600"/>
              <a:t>Describe the pictures. </a:t>
            </a:r>
            <a:r>
              <a:rPr lang="hr-HR" sz="2600" i="1"/>
              <a:t>Opiši slike.</a:t>
            </a:r>
          </a:p>
          <a:p>
            <a:endParaRPr lang="hr-HR" sz="2600" i="1"/>
          </a:p>
          <a:p>
            <a:r>
              <a:rPr lang="hr-HR" sz="2600"/>
              <a:t>What are they  wearing? </a:t>
            </a:r>
            <a:r>
              <a:rPr lang="hr-HR" sz="2600" i="1"/>
              <a:t>Što oni imaju na sebi?</a:t>
            </a:r>
          </a:p>
          <a:p>
            <a:endParaRPr lang="hr-HR" sz="2600"/>
          </a:p>
          <a:p>
            <a:r>
              <a:rPr lang="hr-HR" sz="2600"/>
              <a:t>What are they doing? </a:t>
            </a:r>
          </a:p>
          <a:p>
            <a:r>
              <a:rPr lang="hr-HR" sz="2600" i="1"/>
              <a:t>Što oni rade?</a:t>
            </a:r>
          </a:p>
        </p:txBody>
      </p:sp>
    </p:spTree>
    <p:extLst>
      <p:ext uri="{BB962C8B-B14F-4D97-AF65-F5344CB8AC3E}">
        <p14:creationId xmlns:p14="http://schemas.microsoft.com/office/powerpoint/2010/main" val="225960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EFB806F8-C51A-463B-92B5-3E790D5598F7}"/>
              </a:ext>
            </a:extLst>
          </p:cNvPr>
          <p:cNvPicPr>
            <a:picLocks noChangeAspect="1"/>
          </p:cNvPicPr>
          <p:nvPr/>
        </p:nvPicPr>
        <p:blipFill>
          <a:blip r:embed="rId2"/>
          <a:stretch>
            <a:fillRect/>
          </a:stretch>
        </p:blipFill>
        <p:spPr>
          <a:xfrm>
            <a:off x="417425" y="1873641"/>
            <a:ext cx="11353800" cy="4857750"/>
          </a:xfrm>
          <a:prstGeom prst="rect">
            <a:avLst/>
          </a:prstGeom>
        </p:spPr>
      </p:pic>
      <p:sp>
        <p:nvSpPr>
          <p:cNvPr id="6" name="TekstniOkvir 5">
            <a:extLst>
              <a:ext uri="{FF2B5EF4-FFF2-40B4-BE49-F238E27FC236}">
                <a16:creationId xmlns:a16="http://schemas.microsoft.com/office/drawing/2014/main" id="{6FA54D9E-9F61-4A37-9057-5C7E5204F84A}"/>
              </a:ext>
            </a:extLst>
          </p:cNvPr>
          <p:cNvSpPr txBox="1"/>
          <p:nvPr/>
        </p:nvSpPr>
        <p:spPr>
          <a:xfrm>
            <a:off x="281354" y="180870"/>
            <a:ext cx="11625943" cy="1692771"/>
          </a:xfrm>
          <a:prstGeom prst="rect">
            <a:avLst/>
          </a:prstGeom>
          <a:noFill/>
        </p:spPr>
        <p:txBody>
          <a:bodyPr wrap="square" rtlCol="0">
            <a:spAutoFit/>
          </a:bodyPr>
          <a:lstStyle/>
          <a:p>
            <a:pPr algn="ctr"/>
            <a:r>
              <a:rPr lang="hr-HR" sz="2600"/>
              <a:t>Use the information from the chart and write the sentences about Tia and her family/friends in your notebook.</a:t>
            </a:r>
          </a:p>
          <a:p>
            <a:pPr algn="ctr"/>
            <a:r>
              <a:rPr lang="hr-HR" sz="2600" i="1"/>
              <a:t>Koristeći informacije iz tablice napiši rečenice o Tiji i njezinoj obitelji/prijateljima u svoju bilježnicu.</a:t>
            </a:r>
          </a:p>
        </p:txBody>
      </p:sp>
      <p:sp>
        <p:nvSpPr>
          <p:cNvPr id="7" name="TekstniOkvir 6">
            <a:extLst>
              <a:ext uri="{FF2B5EF4-FFF2-40B4-BE49-F238E27FC236}">
                <a16:creationId xmlns:a16="http://schemas.microsoft.com/office/drawing/2014/main" id="{1DEAFF6E-FF00-4110-AE2F-CCF941D51582}"/>
              </a:ext>
            </a:extLst>
          </p:cNvPr>
          <p:cNvSpPr txBox="1"/>
          <p:nvPr/>
        </p:nvSpPr>
        <p:spPr>
          <a:xfrm>
            <a:off x="849505" y="496944"/>
            <a:ext cx="11238662" cy="892552"/>
          </a:xfrm>
          <a:prstGeom prst="rect">
            <a:avLst/>
          </a:prstGeom>
          <a:noFill/>
        </p:spPr>
        <p:txBody>
          <a:bodyPr wrap="square" rtlCol="0">
            <a:spAutoFit/>
          </a:bodyPr>
          <a:lstStyle/>
          <a:p>
            <a:r>
              <a:rPr lang="hr-HR" sz="2600" i="1"/>
              <a:t>Ovaj zadatak možeš pronaći i u digitalnom obliku na sljedećoj poveznici:</a:t>
            </a:r>
          </a:p>
          <a:p>
            <a:pPr algn="ctr"/>
            <a:r>
              <a:rPr lang="hr-HR" sz="2600" i="1">
                <a:hlinkClick r:id="rId3"/>
              </a:rPr>
              <a:t>https://learningapps.org/watch?v=pbq9fetqc18</a:t>
            </a:r>
            <a:r>
              <a:rPr lang="hr-HR" sz="2600" i="1"/>
              <a:t> </a:t>
            </a:r>
          </a:p>
        </p:txBody>
      </p:sp>
    </p:spTree>
    <p:extLst>
      <p:ext uri="{BB962C8B-B14F-4D97-AF65-F5344CB8AC3E}">
        <p14:creationId xmlns:p14="http://schemas.microsoft.com/office/powerpoint/2010/main" val="317614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310BAB06-CD2B-4AF7-807C-9B23EA20A551}"/>
              </a:ext>
            </a:extLst>
          </p:cNvPr>
          <p:cNvSpPr txBox="1"/>
          <p:nvPr/>
        </p:nvSpPr>
        <p:spPr>
          <a:xfrm>
            <a:off x="381837" y="211015"/>
            <a:ext cx="11043139" cy="6555641"/>
          </a:xfrm>
          <a:prstGeom prst="rect">
            <a:avLst/>
          </a:prstGeom>
          <a:noFill/>
        </p:spPr>
        <p:txBody>
          <a:bodyPr wrap="square" rtlCol="0">
            <a:spAutoFit/>
          </a:bodyPr>
          <a:lstStyle/>
          <a:p>
            <a:r>
              <a:rPr lang="hr-HR" sz="2800" b="1"/>
              <a:t>PROJECT TIME!</a:t>
            </a:r>
          </a:p>
          <a:p>
            <a:endParaRPr lang="hr-HR" b="1"/>
          </a:p>
          <a:p>
            <a:r>
              <a:rPr lang="hr-HR" sz="2600"/>
              <a:t>Look around yourself. What are the people that you see doing right now? What do they usually do? Imagine you are a reporter. Find 8 people who are doing different things and interview them. Write the sentences about them and draw people or symbols which show what they are doing at that moment or what they usually do.</a:t>
            </a:r>
          </a:p>
          <a:p>
            <a:endParaRPr lang="hr-HR" sz="2600"/>
          </a:p>
          <a:p>
            <a:r>
              <a:rPr lang="hr-HR" sz="2600" i="1"/>
              <a:t>Pogledaj oko sebe. Što ljudi koje vidiš rade upravo sada? Što oni rade inače? Zamisli da si novinar. Odaberi 8 osoba koje rade različite stvari u tom trenutku i intervjuiraj ih. Napiši rečenice o njima i nacrtaj u bilježnicu osobe ili simbole koji označavaju čime se osobe inače bave ili što u tom trenutku rade. </a:t>
            </a:r>
          </a:p>
          <a:p>
            <a:endParaRPr lang="hr-HR" sz="2600" i="1"/>
          </a:p>
          <a:p>
            <a:r>
              <a:rPr lang="hr-HR" sz="2600" i="1"/>
              <a:t>Present your work to your classmates.</a:t>
            </a:r>
          </a:p>
          <a:p>
            <a:r>
              <a:rPr lang="hr-HR" sz="2600"/>
              <a:t>Prezentiraj svoj rad ostalim učenicima u razredu.</a:t>
            </a:r>
          </a:p>
          <a:p>
            <a:endParaRPr lang="hr-HR" b="1" i="1"/>
          </a:p>
          <a:p>
            <a:endParaRPr lang="hr-HR" b="1"/>
          </a:p>
        </p:txBody>
      </p:sp>
      <p:sp>
        <p:nvSpPr>
          <p:cNvPr id="2" name="Pravokutnik 1">
            <a:extLst>
              <a:ext uri="{FF2B5EF4-FFF2-40B4-BE49-F238E27FC236}">
                <a16:creationId xmlns:a16="http://schemas.microsoft.com/office/drawing/2014/main" id="{58C261DA-8930-44D4-BF87-21BF49D386C2}"/>
              </a:ext>
            </a:extLst>
          </p:cNvPr>
          <p:cNvSpPr/>
          <p:nvPr/>
        </p:nvSpPr>
        <p:spPr>
          <a:xfrm>
            <a:off x="301451" y="884255"/>
            <a:ext cx="11224008" cy="5446207"/>
          </a:xfrm>
          <a:prstGeom prst="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45020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B1D6A122-218F-4826-ADB2-CA0CA5D473B5}"/>
              </a:ext>
            </a:extLst>
          </p:cNvPr>
          <p:cNvPicPr>
            <a:picLocks noChangeAspect="1"/>
          </p:cNvPicPr>
          <p:nvPr/>
        </p:nvPicPr>
        <p:blipFill>
          <a:blip r:embed="rId2"/>
          <a:stretch>
            <a:fillRect/>
          </a:stretch>
        </p:blipFill>
        <p:spPr>
          <a:xfrm>
            <a:off x="0" y="0"/>
            <a:ext cx="4881282" cy="6858000"/>
          </a:xfrm>
          <a:prstGeom prst="rect">
            <a:avLst/>
          </a:prstGeom>
        </p:spPr>
      </p:pic>
      <p:sp>
        <p:nvSpPr>
          <p:cNvPr id="6" name="TekstniOkvir 5">
            <a:extLst>
              <a:ext uri="{FF2B5EF4-FFF2-40B4-BE49-F238E27FC236}">
                <a16:creationId xmlns:a16="http://schemas.microsoft.com/office/drawing/2014/main" id="{3660BD6C-EF66-4C37-9304-854806B7002D}"/>
              </a:ext>
            </a:extLst>
          </p:cNvPr>
          <p:cNvSpPr txBox="1"/>
          <p:nvPr/>
        </p:nvSpPr>
        <p:spPr>
          <a:xfrm>
            <a:off x="5586884" y="361741"/>
            <a:ext cx="6039059" cy="523220"/>
          </a:xfrm>
          <a:prstGeom prst="rect">
            <a:avLst/>
          </a:prstGeom>
          <a:noFill/>
        </p:spPr>
        <p:txBody>
          <a:bodyPr wrap="square" rtlCol="0">
            <a:spAutoFit/>
          </a:bodyPr>
          <a:lstStyle/>
          <a:p>
            <a:r>
              <a:rPr lang="hr-HR" sz="2800"/>
              <a:t>Open your workbook at page 67.</a:t>
            </a:r>
          </a:p>
        </p:txBody>
      </p:sp>
      <p:sp>
        <p:nvSpPr>
          <p:cNvPr id="9" name="TekstniOkvir 8">
            <a:extLst>
              <a:ext uri="{FF2B5EF4-FFF2-40B4-BE49-F238E27FC236}">
                <a16:creationId xmlns:a16="http://schemas.microsoft.com/office/drawing/2014/main" id="{FE883648-DA5F-4DC7-AEB7-0AE9F1C2C549}"/>
              </a:ext>
            </a:extLst>
          </p:cNvPr>
          <p:cNvSpPr txBox="1"/>
          <p:nvPr/>
        </p:nvSpPr>
        <p:spPr>
          <a:xfrm>
            <a:off x="700035" y="828793"/>
            <a:ext cx="10651253" cy="523220"/>
          </a:xfrm>
          <a:prstGeom prst="rect">
            <a:avLst/>
          </a:prstGeom>
          <a:noFill/>
        </p:spPr>
        <p:txBody>
          <a:bodyPr wrap="square" rtlCol="0">
            <a:spAutoFit/>
          </a:bodyPr>
          <a:lstStyle/>
          <a:p>
            <a:r>
              <a:rPr lang="hr-HR" sz="2800" i="1"/>
              <a:t>Nadopuni rečenice točnim oblikom glagola u zagradi.</a:t>
            </a:r>
          </a:p>
        </p:txBody>
      </p:sp>
      <p:pic>
        <p:nvPicPr>
          <p:cNvPr id="3" name="Slika 2">
            <a:extLst>
              <a:ext uri="{FF2B5EF4-FFF2-40B4-BE49-F238E27FC236}">
                <a16:creationId xmlns:a16="http://schemas.microsoft.com/office/drawing/2014/main" id="{010EF2E3-4360-4F22-AA5C-DF2F2A4575B6}"/>
              </a:ext>
            </a:extLst>
          </p:cNvPr>
          <p:cNvPicPr>
            <a:picLocks noChangeAspect="1"/>
          </p:cNvPicPr>
          <p:nvPr/>
        </p:nvPicPr>
        <p:blipFill>
          <a:blip r:embed="rId3"/>
          <a:stretch>
            <a:fillRect/>
          </a:stretch>
        </p:blipFill>
        <p:spPr>
          <a:xfrm>
            <a:off x="333375" y="1457325"/>
            <a:ext cx="11525250" cy="3943350"/>
          </a:xfrm>
          <a:prstGeom prst="rect">
            <a:avLst/>
          </a:prstGeom>
        </p:spPr>
      </p:pic>
      <p:sp>
        <p:nvSpPr>
          <p:cNvPr id="4" name="TekstniOkvir 3">
            <a:extLst>
              <a:ext uri="{FF2B5EF4-FFF2-40B4-BE49-F238E27FC236}">
                <a16:creationId xmlns:a16="http://schemas.microsoft.com/office/drawing/2014/main" id="{5F6220E0-F383-47A4-97A7-33FA0FF10676}"/>
              </a:ext>
            </a:extLst>
          </p:cNvPr>
          <p:cNvSpPr txBox="1"/>
          <p:nvPr/>
        </p:nvSpPr>
        <p:spPr>
          <a:xfrm>
            <a:off x="2210637" y="1909187"/>
            <a:ext cx="2572378" cy="523220"/>
          </a:xfrm>
          <a:prstGeom prst="rect">
            <a:avLst/>
          </a:prstGeom>
          <a:noFill/>
        </p:spPr>
        <p:txBody>
          <a:bodyPr wrap="square" rtlCol="0">
            <a:spAutoFit/>
          </a:bodyPr>
          <a:lstStyle/>
          <a:p>
            <a:r>
              <a:rPr lang="hr-HR" sz="2800" b="1">
                <a:solidFill>
                  <a:srgbClr val="92D050"/>
                </a:solidFill>
              </a:rPr>
              <a:t>watch</a:t>
            </a:r>
          </a:p>
        </p:txBody>
      </p:sp>
      <p:sp>
        <p:nvSpPr>
          <p:cNvPr id="18" name="TekstniOkvir 17">
            <a:extLst>
              <a:ext uri="{FF2B5EF4-FFF2-40B4-BE49-F238E27FC236}">
                <a16:creationId xmlns:a16="http://schemas.microsoft.com/office/drawing/2014/main" id="{BEB46BE0-2D79-4EA8-957A-D93E24EE8BAB}"/>
              </a:ext>
            </a:extLst>
          </p:cNvPr>
          <p:cNvSpPr txBox="1"/>
          <p:nvPr/>
        </p:nvSpPr>
        <p:spPr>
          <a:xfrm>
            <a:off x="2112370" y="2432407"/>
            <a:ext cx="2572378" cy="523220"/>
          </a:xfrm>
          <a:prstGeom prst="rect">
            <a:avLst/>
          </a:prstGeom>
          <a:noFill/>
        </p:spPr>
        <p:txBody>
          <a:bodyPr wrap="square" rtlCol="0">
            <a:spAutoFit/>
          </a:bodyPr>
          <a:lstStyle/>
          <a:p>
            <a:r>
              <a:rPr lang="hr-HR" sz="2800" b="1">
                <a:solidFill>
                  <a:srgbClr val="92D050"/>
                </a:solidFill>
              </a:rPr>
              <a:t>am reading</a:t>
            </a:r>
          </a:p>
        </p:txBody>
      </p:sp>
      <p:sp>
        <p:nvSpPr>
          <p:cNvPr id="19" name="TekstniOkvir 18">
            <a:extLst>
              <a:ext uri="{FF2B5EF4-FFF2-40B4-BE49-F238E27FC236}">
                <a16:creationId xmlns:a16="http://schemas.microsoft.com/office/drawing/2014/main" id="{72549507-6E2C-40B8-94AB-15C2ED56467F}"/>
              </a:ext>
            </a:extLst>
          </p:cNvPr>
          <p:cNvSpPr txBox="1"/>
          <p:nvPr/>
        </p:nvSpPr>
        <p:spPr>
          <a:xfrm>
            <a:off x="5678993" y="3429000"/>
            <a:ext cx="2572378" cy="523220"/>
          </a:xfrm>
          <a:prstGeom prst="rect">
            <a:avLst/>
          </a:prstGeom>
          <a:noFill/>
        </p:spPr>
        <p:txBody>
          <a:bodyPr wrap="square" rtlCol="0">
            <a:spAutoFit/>
          </a:bodyPr>
          <a:lstStyle/>
          <a:p>
            <a:r>
              <a:rPr lang="hr-HR" sz="2800" b="1">
                <a:solidFill>
                  <a:srgbClr val="92D050"/>
                </a:solidFill>
              </a:rPr>
              <a:t>are visiting</a:t>
            </a:r>
          </a:p>
        </p:txBody>
      </p:sp>
      <p:sp>
        <p:nvSpPr>
          <p:cNvPr id="20" name="TekstniOkvir 19">
            <a:extLst>
              <a:ext uri="{FF2B5EF4-FFF2-40B4-BE49-F238E27FC236}">
                <a16:creationId xmlns:a16="http://schemas.microsoft.com/office/drawing/2014/main" id="{370CF564-B955-45B8-82A8-92555F74AD12}"/>
              </a:ext>
            </a:extLst>
          </p:cNvPr>
          <p:cNvSpPr txBox="1"/>
          <p:nvPr/>
        </p:nvSpPr>
        <p:spPr>
          <a:xfrm>
            <a:off x="1653739" y="3889732"/>
            <a:ext cx="2572378" cy="523220"/>
          </a:xfrm>
          <a:prstGeom prst="rect">
            <a:avLst/>
          </a:prstGeom>
          <a:noFill/>
        </p:spPr>
        <p:txBody>
          <a:bodyPr wrap="square" rtlCol="0">
            <a:spAutoFit/>
          </a:bodyPr>
          <a:lstStyle/>
          <a:p>
            <a:r>
              <a:rPr lang="hr-HR" sz="2800" b="1">
                <a:solidFill>
                  <a:srgbClr val="92D050"/>
                </a:solidFill>
              </a:rPr>
              <a:t>am throwing</a:t>
            </a:r>
          </a:p>
        </p:txBody>
      </p:sp>
      <p:sp>
        <p:nvSpPr>
          <p:cNvPr id="21" name="TekstniOkvir 20">
            <a:extLst>
              <a:ext uri="{FF2B5EF4-FFF2-40B4-BE49-F238E27FC236}">
                <a16:creationId xmlns:a16="http://schemas.microsoft.com/office/drawing/2014/main" id="{EDACD5AC-1CD2-49D7-B867-4393CB2BA991}"/>
              </a:ext>
            </a:extLst>
          </p:cNvPr>
          <p:cNvSpPr txBox="1"/>
          <p:nvPr/>
        </p:nvSpPr>
        <p:spPr>
          <a:xfrm>
            <a:off x="5419410" y="4877455"/>
            <a:ext cx="2572378" cy="523220"/>
          </a:xfrm>
          <a:prstGeom prst="rect">
            <a:avLst/>
          </a:prstGeom>
          <a:noFill/>
        </p:spPr>
        <p:txBody>
          <a:bodyPr wrap="square" rtlCol="0">
            <a:spAutoFit/>
          </a:bodyPr>
          <a:lstStyle/>
          <a:p>
            <a:r>
              <a:rPr lang="hr-HR" sz="2800" b="1">
                <a:solidFill>
                  <a:srgbClr val="92D050"/>
                </a:solidFill>
              </a:rPr>
              <a:t>are spending</a:t>
            </a:r>
          </a:p>
        </p:txBody>
      </p:sp>
      <p:sp>
        <p:nvSpPr>
          <p:cNvPr id="22" name="TekstniOkvir 21">
            <a:extLst>
              <a:ext uri="{FF2B5EF4-FFF2-40B4-BE49-F238E27FC236}">
                <a16:creationId xmlns:a16="http://schemas.microsoft.com/office/drawing/2014/main" id="{16710044-4B7F-428C-8BB6-982E0614CBEC}"/>
              </a:ext>
            </a:extLst>
          </p:cNvPr>
          <p:cNvSpPr txBox="1"/>
          <p:nvPr/>
        </p:nvSpPr>
        <p:spPr>
          <a:xfrm>
            <a:off x="4511386" y="4329663"/>
            <a:ext cx="2572378" cy="523220"/>
          </a:xfrm>
          <a:prstGeom prst="rect">
            <a:avLst/>
          </a:prstGeom>
          <a:noFill/>
        </p:spPr>
        <p:txBody>
          <a:bodyPr wrap="square" rtlCol="0">
            <a:spAutoFit/>
          </a:bodyPr>
          <a:lstStyle/>
          <a:p>
            <a:r>
              <a:rPr lang="hr-HR" sz="2800" b="1">
                <a:solidFill>
                  <a:srgbClr val="92D050"/>
                </a:solidFill>
              </a:rPr>
              <a:t>travel</a:t>
            </a:r>
          </a:p>
        </p:txBody>
      </p:sp>
      <p:sp>
        <p:nvSpPr>
          <p:cNvPr id="23" name="TekstniOkvir 22">
            <a:extLst>
              <a:ext uri="{FF2B5EF4-FFF2-40B4-BE49-F238E27FC236}">
                <a16:creationId xmlns:a16="http://schemas.microsoft.com/office/drawing/2014/main" id="{874BCDFA-83B6-4C24-BBD6-F0D464242E62}"/>
              </a:ext>
            </a:extLst>
          </p:cNvPr>
          <p:cNvSpPr txBox="1"/>
          <p:nvPr/>
        </p:nvSpPr>
        <p:spPr>
          <a:xfrm>
            <a:off x="4564976" y="2955627"/>
            <a:ext cx="2572378" cy="523220"/>
          </a:xfrm>
          <a:prstGeom prst="rect">
            <a:avLst/>
          </a:prstGeom>
          <a:noFill/>
        </p:spPr>
        <p:txBody>
          <a:bodyPr wrap="square" rtlCol="0">
            <a:spAutoFit/>
          </a:bodyPr>
          <a:lstStyle/>
          <a:p>
            <a:r>
              <a:rPr lang="hr-HR" sz="2800" b="1">
                <a:solidFill>
                  <a:srgbClr val="92D050"/>
                </a:solidFill>
              </a:rPr>
              <a:t>go</a:t>
            </a:r>
          </a:p>
        </p:txBody>
      </p:sp>
    </p:spTree>
    <p:extLst>
      <p:ext uri="{BB962C8B-B14F-4D97-AF65-F5344CB8AC3E}">
        <p14:creationId xmlns:p14="http://schemas.microsoft.com/office/powerpoint/2010/main" val="125982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p:bldP spid="4" grpId="0"/>
      <p:bldP spid="18" grpId="0"/>
      <p:bldP spid="19"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niOkvir 4">
            <a:extLst>
              <a:ext uri="{FF2B5EF4-FFF2-40B4-BE49-F238E27FC236}">
                <a16:creationId xmlns:a16="http://schemas.microsoft.com/office/drawing/2014/main" id="{53BFE5F9-C28B-41AF-877E-EC89B2736F68}"/>
              </a:ext>
            </a:extLst>
          </p:cNvPr>
          <p:cNvSpPr txBox="1"/>
          <p:nvPr/>
        </p:nvSpPr>
        <p:spPr>
          <a:xfrm>
            <a:off x="2198494" y="2107131"/>
            <a:ext cx="7795011" cy="523220"/>
          </a:xfrm>
          <a:prstGeom prst="rect">
            <a:avLst/>
          </a:prstGeom>
          <a:noFill/>
        </p:spPr>
        <p:txBody>
          <a:bodyPr wrap="square">
            <a:spAutoFit/>
          </a:bodyPr>
          <a:lstStyle/>
          <a:p>
            <a:r>
              <a:rPr lang="hr-HR" sz="2800" b="1">
                <a:hlinkClick r:id="rId2"/>
              </a:rPr>
              <a:t>https://learningapps.org/watch?v=p1azcrehn18</a:t>
            </a:r>
            <a:r>
              <a:rPr lang="hr-HR" sz="2800" b="1"/>
              <a:t> </a:t>
            </a:r>
          </a:p>
        </p:txBody>
      </p:sp>
      <p:sp>
        <p:nvSpPr>
          <p:cNvPr id="6" name="TekstniOkvir 5">
            <a:extLst>
              <a:ext uri="{FF2B5EF4-FFF2-40B4-BE49-F238E27FC236}">
                <a16:creationId xmlns:a16="http://schemas.microsoft.com/office/drawing/2014/main" id="{23054FA2-448A-4A00-AD25-FB7DFDD45927}"/>
              </a:ext>
            </a:extLst>
          </p:cNvPr>
          <p:cNvSpPr txBox="1"/>
          <p:nvPr/>
        </p:nvSpPr>
        <p:spPr>
          <a:xfrm>
            <a:off x="753625" y="314818"/>
            <a:ext cx="8892791" cy="1692771"/>
          </a:xfrm>
          <a:prstGeom prst="rect">
            <a:avLst/>
          </a:prstGeom>
          <a:noFill/>
        </p:spPr>
        <p:txBody>
          <a:bodyPr wrap="square" rtlCol="0">
            <a:spAutoFit/>
          </a:bodyPr>
          <a:lstStyle/>
          <a:p>
            <a:r>
              <a:rPr lang="hr-HR" sz="2600" b="1"/>
              <a:t>LET’S REVISE!</a:t>
            </a:r>
          </a:p>
          <a:p>
            <a:endParaRPr lang="hr-HR" sz="2600" b="1"/>
          </a:p>
          <a:p>
            <a:r>
              <a:rPr lang="hr-HR" sz="2600"/>
              <a:t>Click on the following link and complete the task.</a:t>
            </a:r>
          </a:p>
          <a:p>
            <a:r>
              <a:rPr lang="hr-HR" sz="2600" i="1"/>
              <a:t>Otvori sljedeću poveznicu i riješi zadatak.</a:t>
            </a:r>
          </a:p>
        </p:txBody>
      </p:sp>
      <p:pic>
        <p:nvPicPr>
          <p:cNvPr id="7" name="Picture 2" descr="Vidi izvornu sliku">
            <a:hlinkClick r:id="rId3"/>
            <a:extLst>
              <a:ext uri="{FF2B5EF4-FFF2-40B4-BE49-F238E27FC236}">
                <a16:creationId xmlns:a16="http://schemas.microsoft.com/office/drawing/2014/main" id="{8E0F4AAE-8663-4539-8B47-79D82ED5AB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79326" y="4635705"/>
            <a:ext cx="2472622" cy="15006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5">
            <a:extLst>
              <a:ext uri="{FF2B5EF4-FFF2-40B4-BE49-F238E27FC236}">
                <a16:creationId xmlns:a16="http://schemas.microsoft.com/office/drawing/2014/main" id="{F21E33F7-C674-43A0-996D-A366EC170FA4}"/>
              </a:ext>
            </a:extLst>
          </p:cNvPr>
          <p:cNvSpPr txBox="1"/>
          <p:nvPr/>
        </p:nvSpPr>
        <p:spPr>
          <a:xfrm>
            <a:off x="566726" y="3155059"/>
            <a:ext cx="9748911" cy="3293209"/>
          </a:xfrm>
          <a:prstGeom prst="rect">
            <a:avLst/>
          </a:prstGeom>
          <a:noFill/>
        </p:spPr>
        <p:txBody>
          <a:bodyPr wrap="square" rtlCol="0">
            <a:spAutoFit/>
          </a:bodyPr>
          <a:lstStyle/>
          <a:p>
            <a:pPr algn="ctr"/>
            <a:r>
              <a:rPr lang="hr-HR" sz="2600" dirty="0"/>
              <a:t>Klikni na sljedeću poveznicu i </a:t>
            </a:r>
            <a:r>
              <a:rPr lang="hr-HR" sz="2600"/>
              <a:t>odaberi LEARN MORE.</a:t>
            </a:r>
            <a:endParaRPr lang="hr-HR" sz="2600" dirty="0"/>
          </a:p>
          <a:p>
            <a:pPr algn="ctr"/>
            <a:endParaRPr lang="hr-HR" sz="2600" b="1"/>
          </a:p>
          <a:p>
            <a:pPr algn="ctr"/>
            <a:r>
              <a:rPr lang="hr-HR" sz="2600" b="1">
                <a:hlinkClick r:id="rId5"/>
              </a:rPr>
              <a:t>https://www.e-sfera.hr/dodatni-digitalni-sadrzaji/f8865d1a-3f8d-4dd7-8713-ad872864f9e2/</a:t>
            </a:r>
            <a:endParaRPr lang="hr-HR" sz="2600" b="1"/>
          </a:p>
          <a:p>
            <a:pPr algn="ctr"/>
            <a:endParaRPr lang="hr-HR" sz="2600" b="1"/>
          </a:p>
          <a:p>
            <a:pPr algn="ctr"/>
            <a:r>
              <a:rPr lang="hr-HR" sz="2600" b="1"/>
              <a:t>The secret life of pets</a:t>
            </a:r>
          </a:p>
          <a:p>
            <a:pPr algn="ctr"/>
            <a:endParaRPr lang="hr-HR" sz="2600" b="1" dirty="0"/>
          </a:p>
          <a:p>
            <a:pPr algn="ctr"/>
            <a:r>
              <a:rPr lang="hr-HR" sz="2600"/>
              <a:t>Pročitaj tekst i riješi pripadajuće zadatke.</a:t>
            </a:r>
            <a:endParaRPr lang="hr-HR" sz="2600" dirty="0"/>
          </a:p>
        </p:txBody>
      </p:sp>
    </p:spTree>
    <p:extLst>
      <p:ext uri="{BB962C8B-B14F-4D97-AF65-F5344CB8AC3E}">
        <p14:creationId xmlns:p14="http://schemas.microsoft.com/office/powerpoint/2010/main" val="116388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Vidi izvornu sliku">
            <a:hlinkClick r:id="rId2"/>
            <a:extLst>
              <a:ext uri="{FF2B5EF4-FFF2-40B4-BE49-F238E27FC236}">
                <a16:creationId xmlns:a16="http://schemas.microsoft.com/office/drawing/2014/main" id="{048BDCBD-66F4-4AA5-9956-1E3B02E376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972" y="1011317"/>
            <a:ext cx="2472622" cy="150064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D5A08D8-5A81-4E78-A15A-6D9A90E248FC}"/>
              </a:ext>
            </a:extLst>
          </p:cNvPr>
          <p:cNvSpPr txBox="1"/>
          <p:nvPr/>
        </p:nvSpPr>
        <p:spPr>
          <a:xfrm>
            <a:off x="918418" y="2511965"/>
            <a:ext cx="9748911" cy="2677656"/>
          </a:xfrm>
          <a:prstGeom prst="rect">
            <a:avLst/>
          </a:prstGeom>
          <a:noFill/>
        </p:spPr>
        <p:txBody>
          <a:bodyPr wrap="square" rtlCol="0">
            <a:spAutoFit/>
          </a:bodyPr>
          <a:lstStyle/>
          <a:p>
            <a:pPr algn="ctr"/>
            <a:r>
              <a:rPr lang="hr-HR" sz="2800" dirty="0"/>
              <a:t>Klikni na sljedeću poveznicu i odaberi SELF CHECK.</a:t>
            </a:r>
          </a:p>
          <a:p>
            <a:pPr algn="ctr"/>
            <a:endParaRPr lang="hr-HR" sz="2800" b="1"/>
          </a:p>
          <a:p>
            <a:pPr algn="ctr"/>
            <a:r>
              <a:rPr lang="hr-HR" sz="2800" b="1">
                <a:hlinkClick r:id="rId4"/>
              </a:rPr>
              <a:t>https://www.e-sfera.hr/dodatni-digitalni-sadrzaji/f8865d1a-3f8d-4dd7-8713-ad872864f9e2/</a:t>
            </a:r>
            <a:endParaRPr lang="hr-HR" sz="2800" b="1"/>
          </a:p>
          <a:p>
            <a:pPr algn="ctr"/>
            <a:endParaRPr lang="hr-HR" sz="2800" b="1" dirty="0"/>
          </a:p>
          <a:p>
            <a:pPr algn="ctr"/>
            <a:r>
              <a:rPr lang="hr-HR" sz="2800" i="1" dirty="0"/>
              <a:t>Uvježbaj gradivo iz lekcije uz zadatke na poveznici.</a:t>
            </a:r>
          </a:p>
        </p:txBody>
      </p:sp>
    </p:spTree>
    <p:extLst>
      <p:ext uri="{BB962C8B-B14F-4D97-AF65-F5344CB8AC3E}">
        <p14:creationId xmlns:p14="http://schemas.microsoft.com/office/powerpoint/2010/main" val="142329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niOkvir 1">
            <a:extLst>
              <a:ext uri="{FF2B5EF4-FFF2-40B4-BE49-F238E27FC236}">
                <a16:creationId xmlns:a16="http://schemas.microsoft.com/office/drawing/2014/main" id="{DDA99CAE-BE2E-43A3-B25C-DCE6F75259E0}"/>
              </a:ext>
            </a:extLst>
          </p:cNvPr>
          <p:cNvSpPr txBox="1"/>
          <p:nvPr/>
        </p:nvSpPr>
        <p:spPr>
          <a:xfrm>
            <a:off x="466927" y="1215957"/>
            <a:ext cx="10486417" cy="3539430"/>
          </a:xfrm>
          <a:prstGeom prst="rect">
            <a:avLst/>
          </a:prstGeom>
          <a:noFill/>
        </p:spPr>
        <p:txBody>
          <a:bodyPr wrap="square" rtlCol="0">
            <a:spAutoFit/>
          </a:bodyPr>
          <a:lstStyle/>
          <a:p>
            <a:pPr algn="ctr"/>
            <a:r>
              <a:rPr lang="hr-HR" sz="2800"/>
              <a:t>What hobbies do you have?</a:t>
            </a:r>
          </a:p>
          <a:p>
            <a:pPr algn="ctr"/>
            <a:r>
              <a:rPr lang="hr-HR" sz="2800" i="1"/>
              <a:t>Kojim se hobijima baviš?</a:t>
            </a:r>
          </a:p>
          <a:p>
            <a:pPr algn="ctr"/>
            <a:endParaRPr lang="hr-HR" sz="2800" i="1"/>
          </a:p>
          <a:p>
            <a:pPr algn="ctr"/>
            <a:r>
              <a:rPr lang="hr-HR" sz="2800"/>
              <a:t>What do you like to do in your free time? Why?</a:t>
            </a:r>
          </a:p>
          <a:p>
            <a:pPr algn="ctr"/>
            <a:r>
              <a:rPr lang="hr-HR" sz="2800" i="1"/>
              <a:t>Što voliš raditi u slobodno vrijeme? Zašto?</a:t>
            </a:r>
          </a:p>
          <a:p>
            <a:pPr algn="ctr"/>
            <a:endParaRPr lang="hr-HR" sz="2800" i="1"/>
          </a:p>
          <a:p>
            <a:pPr algn="ctr"/>
            <a:r>
              <a:rPr lang="hr-HR" sz="2800"/>
              <a:t>What about the members of your family?</a:t>
            </a:r>
          </a:p>
          <a:p>
            <a:pPr algn="ctr"/>
            <a:r>
              <a:rPr lang="hr-HR" sz="2800" i="1"/>
              <a:t>Čime se članovi tvoje obitelji vole baviti u slobodno vrijeme?</a:t>
            </a:r>
          </a:p>
        </p:txBody>
      </p:sp>
      <p:sp>
        <p:nvSpPr>
          <p:cNvPr id="3" name="Pravokutnik 2">
            <a:extLst>
              <a:ext uri="{FF2B5EF4-FFF2-40B4-BE49-F238E27FC236}">
                <a16:creationId xmlns:a16="http://schemas.microsoft.com/office/drawing/2014/main" id="{9DE11F0C-3E7C-4B58-8778-D0E53CA02F85}"/>
              </a:ext>
            </a:extLst>
          </p:cNvPr>
          <p:cNvSpPr/>
          <p:nvPr/>
        </p:nvSpPr>
        <p:spPr>
          <a:xfrm>
            <a:off x="1238656" y="972766"/>
            <a:ext cx="9714688" cy="4163438"/>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118486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B4653860-EA46-4486-84C5-333E02FBA8A2}"/>
              </a:ext>
            </a:extLst>
          </p:cNvPr>
          <p:cNvPicPr>
            <a:picLocks noChangeAspect="1"/>
          </p:cNvPicPr>
          <p:nvPr/>
        </p:nvPicPr>
        <p:blipFill>
          <a:blip r:embed="rId2"/>
          <a:stretch>
            <a:fillRect/>
          </a:stretch>
        </p:blipFill>
        <p:spPr>
          <a:xfrm>
            <a:off x="0" y="0"/>
            <a:ext cx="4853109" cy="6858000"/>
          </a:xfrm>
          <a:prstGeom prst="rect">
            <a:avLst/>
          </a:prstGeom>
        </p:spPr>
      </p:pic>
      <p:sp>
        <p:nvSpPr>
          <p:cNvPr id="6" name="TekstniOkvir 5">
            <a:extLst>
              <a:ext uri="{FF2B5EF4-FFF2-40B4-BE49-F238E27FC236}">
                <a16:creationId xmlns:a16="http://schemas.microsoft.com/office/drawing/2014/main" id="{8288B3F3-CD47-4B8E-8153-920F31BBBFED}"/>
              </a:ext>
            </a:extLst>
          </p:cNvPr>
          <p:cNvSpPr txBox="1"/>
          <p:nvPr/>
        </p:nvSpPr>
        <p:spPr>
          <a:xfrm>
            <a:off x="5642043" y="252919"/>
            <a:ext cx="6196519" cy="523220"/>
          </a:xfrm>
          <a:prstGeom prst="rect">
            <a:avLst/>
          </a:prstGeom>
          <a:noFill/>
        </p:spPr>
        <p:txBody>
          <a:bodyPr wrap="square" rtlCol="0">
            <a:spAutoFit/>
          </a:bodyPr>
          <a:lstStyle/>
          <a:p>
            <a:r>
              <a:rPr lang="hr-HR" sz="2800"/>
              <a:t>Open your book at page 96.</a:t>
            </a:r>
          </a:p>
        </p:txBody>
      </p:sp>
      <p:pic>
        <p:nvPicPr>
          <p:cNvPr id="8" name="Slika 7">
            <a:extLst>
              <a:ext uri="{FF2B5EF4-FFF2-40B4-BE49-F238E27FC236}">
                <a16:creationId xmlns:a16="http://schemas.microsoft.com/office/drawing/2014/main" id="{F5625F5E-6F60-483A-B2E0-0CC4FEED53FE}"/>
              </a:ext>
            </a:extLst>
          </p:cNvPr>
          <p:cNvPicPr>
            <a:picLocks noChangeAspect="1"/>
          </p:cNvPicPr>
          <p:nvPr/>
        </p:nvPicPr>
        <p:blipFill>
          <a:blip r:embed="rId3"/>
          <a:stretch>
            <a:fillRect/>
          </a:stretch>
        </p:blipFill>
        <p:spPr>
          <a:xfrm>
            <a:off x="1053830" y="1746521"/>
            <a:ext cx="9448800" cy="4362450"/>
          </a:xfrm>
          <a:prstGeom prst="rect">
            <a:avLst/>
          </a:prstGeom>
        </p:spPr>
      </p:pic>
      <p:sp>
        <p:nvSpPr>
          <p:cNvPr id="9" name="TekstniOkvir 8">
            <a:extLst>
              <a:ext uri="{FF2B5EF4-FFF2-40B4-BE49-F238E27FC236}">
                <a16:creationId xmlns:a16="http://schemas.microsoft.com/office/drawing/2014/main" id="{1BE4CC9B-8E4F-4316-AAC4-5BD31867D77F}"/>
              </a:ext>
            </a:extLst>
          </p:cNvPr>
          <p:cNvSpPr txBox="1"/>
          <p:nvPr/>
        </p:nvSpPr>
        <p:spPr>
          <a:xfrm>
            <a:off x="223737" y="624409"/>
            <a:ext cx="10583693" cy="954107"/>
          </a:xfrm>
          <a:prstGeom prst="rect">
            <a:avLst/>
          </a:prstGeom>
          <a:noFill/>
        </p:spPr>
        <p:txBody>
          <a:bodyPr wrap="square" rtlCol="0">
            <a:spAutoFit/>
          </a:bodyPr>
          <a:lstStyle/>
          <a:p>
            <a:pPr algn="ctr"/>
            <a:r>
              <a:rPr lang="hr-HR" sz="2800"/>
              <a:t>What can you see in the photos?</a:t>
            </a:r>
          </a:p>
          <a:p>
            <a:pPr algn="ctr"/>
            <a:r>
              <a:rPr lang="hr-HR" sz="2800" i="1"/>
              <a:t>Što vidiš na slikama?</a:t>
            </a:r>
          </a:p>
        </p:txBody>
      </p:sp>
    </p:spTree>
    <p:extLst>
      <p:ext uri="{BB962C8B-B14F-4D97-AF65-F5344CB8AC3E}">
        <p14:creationId xmlns:p14="http://schemas.microsoft.com/office/powerpoint/2010/main" val="39260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7A7BE638-29BD-404C-A2C8-D8A17468F44C}"/>
              </a:ext>
            </a:extLst>
          </p:cNvPr>
          <p:cNvPicPr>
            <a:picLocks noChangeAspect="1"/>
          </p:cNvPicPr>
          <p:nvPr/>
        </p:nvPicPr>
        <p:blipFill>
          <a:blip r:embed="rId2"/>
          <a:stretch>
            <a:fillRect/>
          </a:stretch>
        </p:blipFill>
        <p:spPr>
          <a:xfrm>
            <a:off x="0" y="107004"/>
            <a:ext cx="8460954" cy="6750996"/>
          </a:xfrm>
          <a:prstGeom prst="rect">
            <a:avLst/>
          </a:prstGeom>
        </p:spPr>
      </p:pic>
      <p:sp>
        <p:nvSpPr>
          <p:cNvPr id="6" name="TekstniOkvir 5">
            <a:extLst>
              <a:ext uri="{FF2B5EF4-FFF2-40B4-BE49-F238E27FC236}">
                <a16:creationId xmlns:a16="http://schemas.microsoft.com/office/drawing/2014/main" id="{DF2005E4-C568-4630-8DC3-74E911264B25}"/>
              </a:ext>
            </a:extLst>
          </p:cNvPr>
          <p:cNvSpPr txBox="1"/>
          <p:nvPr/>
        </p:nvSpPr>
        <p:spPr>
          <a:xfrm>
            <a:off x="8745166" y="184826"/>
            <a:ext cx="3112851" cy="1384995"/>
          </a:xfrm>
          <a:prstGeom prst="rect">
            <a:avLst/>
          </a:prstGeom>
          <a:noFill/>
        </p:spPr>
        <p:txBody>
          <a:bodyPr wrap="square" rtlCol="0">
            <a:spAutoFit/>
          </a:bodyPr>
          <a:lstStyle/>
          <a:p>
            <a:r>
              <a:rPr lang="hr-HR" sz="2800" i="1"/>
              <a:t>Pročitaj tekstove i napiši imena ispod slika.</a:t>
            </a:r>
          </a:p>
        </p:txBody>
      </p:sp>
      <p:sp>
        <p:nvSpPr>
          <p:cNvPr id="8" name="TekstniOkvir 7">
            <a:extLst>
              <a:ext uri="{FF2B5EF4-FFF2-40B4-BE49-F238E27FC236}">
                <a16:creationId xmlns:a16="http://schemas.microsoft.com/office/drawing/2014/main" id="{A00E908F-A461-46E4-9088-DAC1243E298D}"/>
              </a:ext>
            </a:extLst>
          </p:cNvPr>
          <p:cNvSpPr txBox="1"/>
          <p:nvPr/>
        </p:nvSpPr>
        <p:spPr>
          <a:xfrm>
            <a:off x="295072" y="2124537"/>
            <a:ext cx="2752929" cy="461665"/>
          </a:xfrm>
          <a:prstGeom prst="rect">
            <a:avLst/>
          </a:prstGeom>
          <a:solidFill>
            <a:schemeClr val="bg1"/>
          </a:solidFill>
        </p:spPr>
        <p:txBody>
          <a:bodyPr wrap="square" rtlCol="0">
            <a:spAutoFit/>
          </a:bodyPr>
          <a:lstStyle/>
          <a:p>
            <a:r>
              <a:rPr lang="hr-HR" sz="2400" b="1">
                <a:solidFill>
                  <a:srgbClr val="FF0000"/>
                </a:solidFill>
              </a:rPr>
              <a:t>Clive the Climber</a:t>
            </a:r>
          </a:p>
        </p:txBody>
      </p:sp>
      <p:sp>
        <p:nvSpPr>
          <p:cNvPr id="9" name="TekstniOkvir 8">
            <a:extLst>
              <a:ext uri="{FF2B5EF4-FFF2-40B4-BE49-F238E27FC236}">
                <a16:creationId xmlns:a16="http://schemas.microsoft.com/office/drawing/2014/main" id="{8050353A-5D7A-43FF-8CE2-C91F7BAC853C}"/>
              </a:ext>
            </a:extLst>
          </p:cNvPr>
          <p:cNvSpPr txBox="1"/>
          <p:nvPr/>
        </p:nvSpPr>
        <p:spPr>
          <a:xfrm>
            <a:off x="3005847" y="2139926"/>
            <a:ext cx="2805943" cy="446276"/>
          </a:xfrm>
          <a:prstGeom prst="rect">
            <a:avLst/>
          </a:prstGeom>
          <a:solidFill>
            <a:schemeClr val="bg1"/>
          </a:solidFill>
        </p:spPr>
        <p:txBody>
          <a:bodyPr wrap="square" rtlCol="0">
            <a:spAutoFit/>
          </a:bodyPr>
          <a:lstStyle/>
          <a:p>
            <a:r>
              <a:rPr lang="hr-HR" sz="2300" b="1">
                <a:solidFill>
                  <a:srgbClr val="FF0000"/>
                </a:solidFill>
              </a:rPr>
              <a:t>Amy the Adventurer</a:t>
            </a:r>
          </a:p>
        </p:txBody>
      </p:sp>
      <p:sp>
        <p:nvSpPr>
          <p:cNvPr id="10" name="TekstniOkvir 9">
            <a:extLst>
              <a:ext uri="{FF2B5EF4-FFF2-40B4-BE49-F238E27FC236}">
                <a16:creationId xmlns:a16="http://schemas.microsoft.com/office/drawing/2014/main" id="{B9D55525-5C06-4CC8-A61B-103FF87B9980}"/>
              </a:ext>
            </a:extLst>
          </p:cNvPr>
          <p:cNvSpPr txBox="1"/>
          <p:nvPr/>
        </p:nvSpPr>
        <p:spPr>
          <a:xfrm>
            <a:off x="5950087" y="2153561"/>
            <a:ext cx="2347607" cy="461665"/>
          </a:xfrm>
          <a:prstGeom prst="rect">
            <a:avLst/>
          </a:prstGeom>
          <a:solidFill>
            <a:schemeClr val="bg1"/>
          </a:solidFill>
        </p:spPr>
        <p:txBody>
          <a:bodyPr wrap="square" rtlCol="0">
            <a:spAutoFit/>
          </a:bodyPr>
          <a:lstStyle/>
          <a:p>
            <a:r>
              <a:rPr lang="hr-HR" sz="2400" b="1">
                <a:solidFill>
                  <a:srgbClr val="FF0000"/>
                </a:solidFill>
              </a:rPr>
              <a:t>Daisy the Diver</a:t>
            </a:r>
          </a:p>
        </p:txBody>
      </p:sp>
    </p:spTree>
    <p:extLst>
      <p:ext uri="{BB962C8B-B14F-4D97-AF65-F5344CB8AC3E}">
        <p14:creationId xmlns:p14="http://schemas.microsoft.com/office/powerpoint/2010/main" val="247486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F63B5947-81BE-4509-A0E0-9B5EBBE0A607}"/>
              </a:ext>
            </a:extLst>
          </p:cNvPr>
          <p:cNvPicPr>
            <a:picLocks noChangeAspect="1"/>
          </p:cNvPicPr>
          <p:nvPr/>
        </p:nvPicPr>
        <p:blipFill>
          <a:blip r:embed="rId2"/>
          <a:stretch>
            <a:fillRect/>
          </a:stretch>
        </p:blipFill>
        <p:spPr>
          <a:xfrm>
            <a:off x="671209" y="0"/>
            <a:ext cx="10544175" cy="1390650"/>
          </a:xfrm>
          <a:prstGeom prst="rect">
            <a:avLst/>
          </a:prstGeom>
        </p:spPr>
      </p:pic>
      <p:sp>
        <p:nvSpPr>
          <p:cNvPr id="6" name="TekstniOkvir 5">
            <a:extLst>
              <a:ext uri="{FF2B5EF4-FFF2-40B4-BE49-F238E27FC236}">
                <a16:creationId xmlns:a16="http://schemas.microsoft.com/office/drawing/2014/main" id="{35B20527-48C2-462F-929C-79CCB47FF3AD}"/>
              </a:ext>
            </a:extLst>
          </p:cNvPr>
          <p:cNvSpPr txBox="1"/>
          <p:nvPr/>
        </p:nvSpPr>
        <p:spPr>
          <a:xfrm>
            <a:off x="570726" y="102250"/>
            <a:ext cx="10544175" cy="6986528"/>
          </a:xfrm>
          <a:prstGeom prst="rect">
            <a:avLst/>
          </a:prstGeom>
          <a:noFill/>
        </p:spPr>
        <p:txBody>
          <a:bodyPr wrap="square" rtlCol="0">
            <a:spAutoFit/>
          </a:bodyPr>
          <a:lstStyle/>
          <a:p>
            <a:pPr algn="ctr"/>
            <a:r>
              <a:rPr lang="hr-HR" sz="2800"/>
              <a:t>Use the adjectives from task 2 and describe the people in the photos.</a:t>
            </a:r>
          </a:p>
          <a:p>
            <a:pPr algn="ctr"/>
            <a:r>
              <a:rPr lang="hr-HR" sz="2800" i="1"/>
              <a:t>Opiši osobe s fotografija koristeći pridjeve iz 2. zadatka.</a:t>
            </a:r>
          </a:p>
          <a:p>
            <a:pPr algn="ctr"/>
            <a:endParaRPr lang="hr-HR" sz="2800" i="1"/>
          </a:p>
          <a:p>
            <a:pPr algn="ctr"/>
            <a:endParaRPr lang="hr-HR" sz="2800"/>
          </a:p>
          <a:p>
            <a:pPr algn="ctr"/>
            <a:r>
              <a:rPr lang="hr-HR" sz="2800"/>
              <a:t>Who is calm?</a:t>
            </a:r>
          </a:p>
          <a:p>
            <a:pPr algn="ctr"/>
            <a:r>
              <a:rPr lang="hr-HR" sz="2800" i="1"/>
              <a:t>Tko je miran?</a:t>
            </a:r>
          </a:p>
          <a:p>
            <a:pPr algn="ctr"/>
            <a:endParaRPr lang="hr-HR" sz="2800" i="1"/>
          </a:p>
          <a:p>
            <a:pPr algn="ctr"/>
            <a:r>
              <a:rPr lang="hr-HR" sz="2800"/>
              <a:t>Who is nervous?</a:t>
            </a:r>
          </a:p>
          <a:p>
            <a:pPr algn="ctr"/>
            <a:r>
              <a:rPr lang="hr-HR" sz="2800" i="1"/>
              <a:t>Tko je nervozan?</a:t>
            </a:r>
          </a:p>
          <a:p>
            <a:pPr algn="ctr"/>
            <a:endParaRPr lang="hr-HR" sz="2800" i="1"/>
          </a:p>
          <a:p>
            <a:pPr algn="ctr"/>
            <a:r>
              <a:rPr lang="hr-HR" sz="2800"/>
              <a:t>Is Daisy calmer than Amy?</a:t>
            </a:r>
          </a:p>
          <a:p>
            <a:pPr algn="ctr"/>
            <a:r>
              <a:rPr lang="hr-HR" sz="2800" i="1"/>
              <a:t>Je li Daisy mirnija od Amy?</a:t>
            </a:r>
          </a:p>
          <a:p>
            <a:pPr algn="ctr"/>
            <a:endParaRPr lang="hr-HR" sz="2800" i="1"/>
          </a:p>
          <a:p>
            <a:pPr algn="ctr"/>
            <a:r>
              <a:rPr lang="hr-HR" sz="2800"/>
              <a:t>Is Clive more nervous than Daisy?...</a:t>
            </a:r>
          </a:p>
          <a:p>
            <a:pPr algn="ctr"/>
            <a:r>
              <a:rPr lang="hr-HR" sz="2800" i="1"/>
              <a:t>Je li Clive nervozniji od Daisy?...</a:t>
            </a:r>
          </a:p>
          <a:p>
            <a:endParaRPr lang="hr-HR" sz="2800"/>
          </a:p>
        </p:txBody>
      </p:sp>
      <p:pic>
        <p:nvPicPr>
          <p:cNvPr id="7" name="Slika 6">
            <a:extLst>
              <a:ext uri="{FF2B5EF4-FFF2-40B4-BE49-F238E27FC236}">
                <a16:creationId xmlns:a16="http://schemas.microsoft.com/office/drawing/2014/main" id="{06973A30-A4E0-4C4B-AEAB-D245A197199F}"/>
              </a:ext>
            </a:extLst>
          </p:cNvPr>
          <p:cNvPicPr>
            <a:picLocks noChangeAspect="1"/>
          </p:cNvPicPr>
          <p:nvPr/>
        </p:nvPicPr>
        <p:blipFill>
          <a:blip r:embed="rId2"/>
          <a:stretch>
            <a:fillRect/>
          </a:stretch>
        </p:blipFill>
        <p:spPr>
          <a:xfrm>
            <a:off x="620967" y="1390650"/>
            <a:ext cx="10544175" cy="1390650"/>
          </a:xfrm>
          <a:prstGeom prst="rect">
            <a:avLst/>
          </a:prstGeom>
        </p:spPr>
      </p:pic>
      <p:sp>
        <p:nvSpPr>
          <p:cNvPr id="8" name="Pravokutnik 7">
            <a:extLst>
              <a:ext uri="{FF2B5EF4-FFF2-40B4-BE49-F238E27FC236}">
                <a16:creationId xmlns:a16="http://schemas.microsoft.com/office/drawing/2014/main" id="{03CE71F9-C919-41D3-828B-2A13DC295A30}"/>
              </a:ext>
            </a:extLst>
          </p:cNvPr>
          <p:cNvSpPr/>
          <p:nvPr/>
        </p:nvSpPr>
        <p:spPr>
          <a:xfrm>
            <a:off x="2964264" y="1462670"/>
            <a:ext cx="6300316" cy="5179290"/>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9" name="TekstniOkvir 8">
            <a:extLst>
              <a:ext uri="{FF2B5EF4-FFF2-40B4-BE49-F238E27FC236}">
                <a16:creationId xmlns:a16="http://schemas.microsoft.com/office/drawing/2014/main" id="{8A8B371A-2A2A-4172-91EF-B6A6BFDD1485}"/>
              </a:ext>
            </a:extLst>
          </p:cNvPr>
          <p:cNvSpPr txBox="1"/>
          <p:nvPr/>
        </p:nvSpPr>
        <p:spPr>
          <a:xfrm>
            <a:off x="341644" y="1608921"/>
            <a:ext cx="11354638" cy="954107"/>
          </a:xfrm>
          <a:prstGeom prst="rect">
            <a:avLst/>
          </a:prstGeom>
          <a:noFill/>
        </p:spPr>
        <p:txBody>
          <a:bodyPr wrap="square" rtlCol="0">
            <a:spAutoFit/>
          </a:bodyPr>
          <a:lstStyle/>
          <a:p>
            <a:pPr algn="ctr"/>
            <a:r>
              <a:rPr lang="hr-HR" sz="2800"/>
              <a:t>Write three sentences in which you’ll compare the characters from the texts.</a:t>
            </a:r>
          </a:p>
          <a:p>
            <a:pPr algn="ctr"/>
            <a:r>
              <a:rPr lang="hr-HR" sz="2800" i="1"/>
              <a:t>Napiši tri rečenice u kojima ćeš usporediti likove iz tekstova.</a:t>
            </a:r>
          </a:p>
        </p:txBody>
      </p:sp>
    </p:spTree>
    <p:extLst>
      <p:ext uri="{BB962C8B-B14F-4D97-AF65-F5344CB8AC3E}">
        <p14:creationId xmlns:p14="http://schemas.microsoft.com/office/powerpoint/2010/main" val="3002883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
                                            <p:txEl>
                                              <p:pRg st="13" end="13"/>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8"/>
                                        </p:tgtEl>
                                        <p:attrNameLst>
                                          <p:attrName>style.visibility</p:attrName>
                                        </p:attrNameLst>
                                      </p:cBhvr>
                                      <p:to>
                                        <p:strVal val="hidden"/>
                                      </p:to>
                                    </p:set>
                                  </p:childTnLst>
                                </p:cTn>
                              </p:par>
                              <p:par>
                                <p:cTn id="55" presetID="1" presetClass="exit" presetSubtype="0" fill="hold" grpId="0" nodeType="withEffect">
                                  <p:stCondLst>
                                    <p:cond delay="0"/>
                                  </p:stCondLst>
                                  <p:childTnLst>
                                    <p:set>
                                      <p:cBhvr>
                                        <p:cTn id="56" dur="1" fill="hold">
                                          <p:stCondLst>
                                            <p:cond delay="0"/>
                                          </p:stCondLst>
                                        </p:cTn>
                                        <p:tgtEl>
                                          <p:spTgt spid="6">
                                            <p:txEl>
                                              <p:pRg st="0" end="0"/>
                                            </p:txEl>
                                          </p:spTgt>
                                        </p:tgtEl>
                                        <p:attrNameLst>
                                          <p:attrName>style.visibility</p:attrName>
                                        </p:attrNameLst>
                                      </p:cBhvr>
                                      <p:to>
                                        <p:strVal val="hidden"/>
                                      </p:to>
                                    </p:set>
                                  </p:childTnLst>
                                </p:cTn>
                              </p:par>
                              <p:par>
                                <p:cTn id="57" presetID="1" presetClass="exit" presetSubtype="0" fill="hold" grpId="0" nodeType="withEffect">
                                  <p:stCondLst>
                                    <p:cond delay="0"/>
                                  </p:stCondLst>
                                  <p:childTnLst>
                                    <p:set>
                                      <p:cBhvr>
                                        <p:cTn id="58" dur="1" fill="hold">
                                          <p:stCondLst>
                                            <p:cond delay="0"/>
                                          </p:stCondLst>
                                        </p:cTn>
                                        <p:tgtEl>
                                          <p:spTgt spid="6">
                                            <p:txEl>
                                              <p:pRg st="1" end="1"/>
                                            </p:txEl>
                                          </p:spTgt>
                                        </p:tgtEl>
                                        <p:attrNameLst>
                                          <p:attrName>style.visibility</p:attrName>
                                        </p:attrNameLst>
                                      </p:cBhvr>
                                      <p:to>
                                        <p:strVal val="hidden"/>
                                      </p:to>
                                    </p:set>
                                  </p:childTnLst>
                                </p:cTn>
                              </p:par>
                              <p:par>
                                <p:cTn id="59" presetID="1" presetClass="exit" presetSubtype="0" fill="hold" grpId="0" nodeType="withEffect">
                                  <p:stCondLst>
                                    <p:cond delay="0"/>
                                  </p:stCondLst>
                                  <p:childTnLst>
                                    <p:set>
                                      <p:cBhvr>
                                        <p:cTn id="60" dur="1" fill="hold">
                                          <p:stCondLst>
                                            <p:cond delay="0"/>
                                          </p:stCondLst>
                                        </p:cTn>
                                        <p:tgtEl>
                                          <p:spTgt spid="6">
                                            <p:txEl>
                                              <p:pRg st="4" end="4"/>
                                            </p:txEl>
                                          </p:spTgt>
                                        </p:tgtEl>
                                        <p:attrNameLst>
                                          <p:attrName>style.visibility</p:attrName>
                                        </p:attrNameLst>
                                      </p:cBhvr>
                                      <p:to>
                                        <p:strVal val="hidden"/>
                                      </p:to>
                                    </p:set>
                                  </p:childTnLst>
                                </p:cTn>
                              </p:par>
                              <p:par>
                                <p:cTn id="61" presetID="1" presetClass="exit" presetSubtype="0" fill="hold" grpId="0" nodeType="withEffect">
                                  <p:stCondLst>
                                    <p:cond delay="0"/>
                                  </p:stCondLst>
                                  <p:childTnLst>
                                    <p:set>
                                      <p:cBhvr>
                                        <p:cTn id="62" dur="1" fill="hold">
                                          <p:stCondLst>
                                            <p:cond delay="0"/>
                                          </p:stCondLst>
                                        </p:cTn>
                                        <p:tgtEl>
                                          <p:spTgt spid="6">
                                            <p:txEl>
                                              <p:pRg st="5" end="5"/>
                                            </p:txEl>
                                          </p:spTgt>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6">
                                            <p:txEl>
                                              <p:pRg st="7" end="7"/>
                                            </p:txEl>
                                          </p:spTgt>
                                        </p:tgtEl>
                                        <p:attrNameLst>
                                          <p:attrName>style.visibility</p:attrName>
                                        </p:attrNameLst>
                                      </p:cBhvr>
                                      <p:to>
                                        <p:strVal val="hidden"/>
                                      </p:to>
                                    </p:set>
                                  </p:childTnLst>
                                </p:cTn>
                              </p:par>
                              <p:par>
                                <p:cTn id="65" presetID="1" presetClass="exit" presetSubtype="0" fill="hold" grpId="0" nodeType="withEffect">
                                  <p:stCondLst>
                                    <p:cond delay="0"/>
                                  </p:stCondLst>
                                  <p:childTnLst>
                                    <p:set>
                                      <p:cBhvr>
                                        <p:cTn id="66" dur="1" fill="hold">
                                          <p:stCondLst>
                                            <p:cond delay="0"/>
                                          </p:stCondLst>
                                        </p:cTn>
                                        <p:tgtEl>
                                          <p:spTgt spid="6">
                                            <p:txEl>
                                              <p:pRg st="8" end="8"/>
                                            </p:txEl>
                                          </p:spTgt>
                                        </p:tgtEl>
                                        <p:attrNameLst>
                                          <p:attrName>style.visibility</p:attrName>
                                        </p:attrNameLst>
                                      </p:cBhvr>
                                      <p:to>
                                        <p:strVal val="hidden"/>
                                      </p:to>
                                    </p:set>
                                  </p:childTnLst>
                                </p:cTn>
                              </p:par>
                              <p:par>
                                <p:cTn id="67" presetID="1" presetClass="exit" presetSubtype="0" fill="hold" grpId="0" nodeType="withEffect">
                                  <p:stCondLst>
                                    <p:cond delay="0"/>
                                  </p:stCondLst>
                                  <p:childTnLst>
                                    <p:set>
                                      <p:cBhvr>
                                        <p:cTn id="68" dur="1" fill="hold">
                                          <p:stCondLst>
                                            <p:cond delay="0"/>
                                          </p:stCondLst>
                                        </p:cTn>
                                        <p:tgtEl>
                                          <p:spTgt spid="6">
                                            <p:txEl>
                                              <p:pRg st="10" end="10"/>
                                            </p:txEl>
                                          </p:spTgt>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6">
                                            <p:txEl>
                                              <p:pRg st="11" end="11"/>
                                            </p:txEl>
                                          </p:spTgt>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6">
                                            <p:txEl>
                                              <p:pRg st="13" end="13"/>
                                            </p:txEl>
                                          </p:spTgt>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6">
                                            <p:txEl>
                                              <p:pRg st="14" end="14"/>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p:bldP spid="8" grpId="0" animBg="1"/>
      <p:bldP spid="8" grpId="1"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a:extLst>
              <a:ext uri="{FF2B5EF4-FFF2-40B4-BE49-F238E27FC236}">
                <a16:creationId xmlns:a16="http://schemas.microsoft.com/office/drawing/2014/main" id="{84A5B184-8AE2-4390-82DF-182CCC5F2F56}"/>
              </a:ext>
            </a:extLst>
          </p:cNvPr>
          <p:cNvPicPr>
            <a:picLocks noChangeAspect="1"/>
          </p:cNvPicPr>
          <p:nvPr/>
        </p:nvPicPr>
        <p:blipFill>
          <a:blip r:embed="rId2"/>
          <a:stretch>
            <a:fillRect/>
          </a:stretch>
        </p:blipFill>
        <p:spPr>
          <a:xfrm>
            <a:off x="0" y="107004"/>
            <a:ext cx="8460954" cy="6750996"/>
          </a:xfrm>
          <a:prstGeom prst="rect">
            <a:avLst/>
          </a:prstGeom>
        </p:spPr>
      </p:pic>
      <p:sp>
        <p:nvSpPr>
          <p:cNvPr id="5" name="TekstniOkvir 4">
            <a:extLst>
              <a:ext uri="{FF2B5EF4-FFF2-40B4-BE49-F238E27FC236}">
                <a16:creationId xmlns:a16="http://schemas.microsoft.com/office/drawing/2014/main" id="{3150456C-1776-49FE-86B2-61F0C4C7A698}"/>
              </a:ext>
            </a:extLst>
          </p:cNvPr>
          <p:cNvSpPr txBox="1"/>
          <p:nvPr/>
        </p:nvSpPr>
        <p:spPr>
          <a:xfrm>
            <a:off x="8732017" y="782121"/>
            <a:ext cx="3145134" cy="5293757"/>
          </a:xfrm>
          <a:prstGeom prst="rect">
            <a:avLst/>
          </a:prstGeom>
          <a:noFill/>
          <a:ln w="28575">
            <a:solidFill>
              <a:srgbClr val="669900"/>
            </a:solidFill>
          </a:ln>
        </p:spPr>
        <p:txBody>
          <a:bodyPr wrap="square" rtlCol="0">
            <a:spAutoFit/>
          </a:bodyPr>
          <a:lstStyle/>
          <a:p>
            <a:r>
              <a:rPr lang="hr-HR" sz="2600"/>
              <a:t>Read the texts once again and answer the questions at the end of each text. Write the answers in your notebook.</a:t>
            </a:r>
            <a:br>
              <a:rPr lang="hr-HR" sz="2600"/>
            </a:br>
            <a:br>
              <a:rPr lang="hr-HR" sz="2600"/>
            </a:br>
            <a:r>
              <a:rPr lang="hr-HR" sz="2600" i="1"/>
              <a:t>Ponovno pročitaj tekstove i odgovori na pitanja na kraju svakog teksta. Odgovore zapiši u svoju bilježnicu.</a:t>
            </a:r>
            <a:endParaRPr lang="hr-HR" sz="2600"/>
          </a:p>
        </p:txBody>
      </p:sp>
    </p:spTree>
    <p:extLst>
      <p:ext uri="{BB962C8B-B14F-4D97-AF65-F5344CB8AC3E}">
        <p14:creationId xmlns:p14="http://schemas.microsoft.com/office/powerpoint/2010/main" val="1979540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C7DA3D2D-2BDB-4773-BF3D-D4A6B6DACBD3}"/>
              </a:ext>
            </a:extLst>
          </p:cNvPr>
          <p:cNvPicPr>
            <a:picLocks noChangeAspect="1"/>
          </p:cNvPicPr>
          <p:nvPr/>
        </p:nvPicPr>
        <p:blipFill>
          <a:blip r:embed="rId2"/>
          <a:stretch>
            <a:fillRect/>
          </a:stretch>
        </p:blipFill>
        <p:spPr>
          <a:xfrm>
            <a:off x="529681" y="3246772"/>
            <a:ext cx="10927483" cy="3611228"/>
          </a:xfrm>
          <a:prstGeom prst="rect">
            <a:avLst/>
          </a:prstGeom>
        </p:spPr>
      </p:pic>
      <p:sp>
        <p:nvSpPr>
          <p:cNvPr id="6" name="TekstniOkvir 5">
            <a:extLst>
              <a:ext uri="{FF2B5EF4-FFF2-40B4-BE49-F238E27FC236}">
                <a16:creationId xmlns:a16="http://schemas.microsoft.com/office/drawing/2014/main" id="{F4C35A40-6F18-4A31-8A88-AC9B7D1AC90A}"/>
              </a:ext>
            </a:extLst>
          </p:cNvPr>
          <p:cNvSpPr txBox="1"/>
          <p:nvPr/>
        </p:nvSpPr>
        <p:spPr>
          <a:xfrm>
            <a:off x="211015" y="200967"/>
            <a:ext cx="11756572" cy="492443"/>
          </a:xfrm>
          <a:prstGeom prst="rect">
            <a:avLst/>
          </a:prstGeom>
          <a:noFill/>
        </p:spPr>
        <p:txBody>
          <a:bodyPr wrap="square" rtlCol="0">
            <a:spAutoFit/>
          </a:bodyPr>
          <a:lstStyle/>
          <a:p>
            <a:pPr algn="ctr"/>
            <a:r>
              <a:rPr lang="hr-HR" sz="2600"/>
              <a:t>Underline the answers in the text. </a:t>
            </a:r>
            <a:r>
              <a:rPr lang="hr-HR" sz="2600" i="1"/>
              <a:t>Podcrtaj odgovore u tekstu.</a:t>
            </a:r>
            <a:endParaRPr lang="hr-HR" sz="2600"/>
          </a:p>
        </p:txBody>
      </p:sp>
      <p:sp>
        <p:nvSpPr>
          <p:cNvPr id="7" name="TekstniOkvir 6">
            <a:extLst>
              <a:ext uri="{FF2B5EF4-FFF2-40B4-BE49-F238E27FC236}">
                <a16:creationId xmlns:a16="http://schemas.microsoft.com/office/drawing/2014/main" id="{C1158819-4B72-4FCF-8967-1C6CD6E2CB9E}"/>
              </a:ext>
            </a:extLst>
          </p:cNvPr>
          <p:cNvSpPr txBox="1"/>
          <p:nvPr/>
        </p:nvSpPr>
        <p:spPr>
          <a:xfrm>
            <a:off x="277536" y="787186"/>
            <a:ext cx="10801978" cy="3093154"/>
          </a:xfrm>
          <a:prstGeom prst="rect">
            <a:avLst/>
          </a:prstGeom>
          <a:noFill/>
        </p:spPr>
        <p:txBody>
          <a:bodyPr wrap="square" rtlCol="0">
            <a:spAutoFit/>
          </a:bodyPr>
          <a:lstStyle/>
          <a:p>
            <a:pPr algn="ctr">
              <a:lnSpc>
                <a:spcPct val="150000"/>
              </a:lnSpc>
            </a:pPr>
            <a:r>
              <a:rPr lang="hr-HR" sz="2600"/>
              <a:t>What does Daisy do every day? / </a:t>
            </a:r>
            <a:r>
              <a:rPr lang="hr-HR" sz="2600" i="1"/>
              <a:t>Što Daisy radi svaki dan?</a:t>
            </a:r>
          </a:p>
          <a:p>
            <a:pPr algn="ctr">
              <a:lnSpc>
                <a:spcPct val="150000"/>
              </a:lnSpc>
            </a:pPr>
            <a:r>
              <a:rPr lang="hr-HR" sz="2600"/>
              <a:t>What does Clive do every day? / </a:t>
            </a:r>
            <a:r>
              <a:rPr lang="hr-HR" sz="2600" i="1"/>
              <a:t>Što Clive radi svaki dan?</a:t>
            </a:r>
          </a:p>
          <a:p>
            <a:pPr algn="ctr">
              <a:lnSpc>
                <a:spcPct val="150000"/>
              </a:lnSpc>
            </a:pPr>
            <a:r>
              <a:rPr lang="hr-HR" sz="2600"/>
              <a:t>What does Amy love ? / </a:t>
            </a:r>
            <a:r>
              <a:rPr lang="hr-HR" sz="2600" i="1"/>
              <a:t>Što Amy voli?</a:t>
            </a:r>
            <a:endParaRPr lang="hr-HR" sz="2600"/>
          </a:p>
          <a:p>
            <a:pPr algn="ctr"/>
            <a:endParaRPr lang="hr-HR" sz="2600" i="1"/>
          </a:p>
          <a:p>
            <a:pPr algn="ctr"/>
            <a:endParaRPr lang="hr-HR" sz="2600" i="1"/>
          </a:p>
          <a:p>
            <a:pPr algn="ctr"/>
            <a:endParaRPr lang="hr-HR" sz="2600" i="1"/>
          </a:p>
        </p:txBody>
      </p:sp>
      <p:cxnSp>
        <p:nvCxnSpPr>
          <p:cNvPr id="9" name="Ravni poveznik 8">
            <a:extLst>
              <a:ext uri="{FF2B5EF4-FFF2-40B4-BE49-F238E27FC236}">
                <a16:creationId xmlns:a16="http://schemas.microsoft.com/office/drawing/2014/main" id="{5089CF4E-D87F-4A89-AEE9-D156CE47844C}"/>
              </a:ext>
            </a:extLst>
          </p:cNvPr>
          <p:cNvCxnSpPr/>
          <p:nvPr/>
        </p:nvCxnSpPr>
        <p:spPr>
          <a:xfrm>
            <a:off x="6633115" y="3979148"/>
            <a:ext cx="622998"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 name="Ravni poveznik 9">
            <a:extLst>
              <a:ext uri="{FF2B5EF4-FFF2-40B4-BE49-F238E27FC236}">
                <a16:creationId xmlns:a16="http://schemas.microsoft.com/office/drawing/2014/main" id="{6C2FAFBA-7CCB-4E77-BE51-572ACA370F2D}"/>
              </a:ext>
            </a:extLst>
          </p:cNvPr>
          <p:cNvCxnSpPr>
            <a:cxnSpLocks/>
          </p:cNvCxnSpPr>
          <p:nvPr/>
        </p:nvCxnSpPr>
        <p:spPr>
          <a:xfrm>
            <a:off x="4097581" y="4273899"/>
            <a:ext cx="2535534"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4" name="Ravni poveznik 13">
            <a:extLst>
              <a:ext uri="{FF2B5EF4-FFF2-40B4-BE49-F238E27FC236}">
                <a16:creationId xmlns:a16="http://schemas.microsoft.com/office/drawing/2014/main" id="{EE782F53-E128-43F9-840D-F4EB81D829DF}"/>
              </a:ext>
            </a:extLst>
          </p:cNvPr>
          <p:cNvCxnSpPr>
            <a:cxnSpLocks/>
          </p:cNvCxnSpPr>
          <p:nvPr/>
        </p:nvCxnSpPr>
        <p:spPr>
          <a:xfrm>
            <a:off x="529681" y="4302369"/>
            <a:ext cx="2773345"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6" name="Ravni poveznik 15">
            <a:extLst>
              <a:ext uri="{FF2B5EF4-FFF2-40B4-BE49-F238E27FC236}">
                <a16:creationId xmlns:a16="http://schemas.microsoft.com/office/drawing/2014/main" id="{A9A7FE97-28BC-4103-8A7E-1632CF68E54A}"/>
              </a:ext>
            </a:extLst>
          </p:cNvPr>
          <p:cNvCxnSpPr>
            <a:cxnSpLocks/>
          </p:cNvCxnSpPr>
          <p:nvPr/>
        </p:nvCxnSpPr>
        <p:spPr>
          <a:xfrm>
            <a:off x="2442586" y="4051161"/>
            <a:ext cx="1083547"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Ravni poveznik 17">
            <a:extLst>
              <a:ext uri="{FF2B5EF4-FFF2-40B4-BE49-F238E27FC236}">
                <a16:creationId xmlns:a16="http://schemas.microsoft.com/office/drawing/2014/main" id="{FC19F966-B05C-4737-97F6-BE3A8CF4CEA0}"/>
              </a:ext>
            </a:extLst>
          </p:cNvPr>
          <p:cNvCxnSpPr>
            <a:cxnSpLocks/>
          </p:cNvCxnSpPr>
          <p:nvPr/>
        </p:nvCxnSpPr>
        <p:spPr>
          <a:xfrm>
            <a:off x="529681" y="4613868"/>
            <a:ext cx="2270928"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0" name="Ravni poveznik 19">
            <a:extLst>
              <a:ext uri="{FF2B5EF4-FFF2-40B4-BE49-F238E27FC236}">
                <a16:creationId xmlns:a16="http://schemas.microsoft.com/office/drawing/2014/main" id="{7495BC9A-FBF5-4C9E-A11F-815231E5F684}"/>
              </a:ext>
            </a:extLst>
          </p:cNvPr>
          <p:cNvCxnSpPr>
            <a:cxnSpLocks/>
          </p:cNvCxnSpPr>
          <p:nvPr/>
        </p:nvCxnSpPr>
        <p:spPr>
          <a:xfrm>
            <a:off x="9691932" y="3979148"/>
            <a:ext cx="1920909"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22" name="TekstniOkvir 21">
            <a:extLst>
              <a:ext uri="{FF2B5EF4-FFF2-40B4-BE49-F238E27FC236}">
                <a16:creationId xmlns:a16="http://schemas.microsoft.com/office/drawing/2014/main" id="{006675BB-7DCC-482B-8AA5-0CC16805F788}"/>
              </a:ext>
            </a:extLst>
          </p:cNvPr>
          <p:cNvSpPr txBox="1"/>
          <p:nvPr/>
        </p:nvSpPr>
        <p:spPr>
          <a:xfrm>
            <a:off x="730987" y="637853"/>
            <a:ext cx="9895072" cy="1723549"/>
          </a:xfrm>
          <a:prstGeom prst="rect">
            <a:avLst/>
          </a:prstGeom>
          <a:noFill/>
        </p:spPr>
        <p:txBody>
          <a:bodyPr wrap="square" rtlCol="0">
            <a:spAutoFit/>
          </a:bodyPr>
          <a:lstStyle/>
          <a:p>
            <a:pPr algn="ctr"/>
            <a:r>
              <a:rPr lang="hr-HR" sz="2600"/>
              <a:t>What tense is used in these sentences?</a:t>
            </a:r>
          </a:p>
          <a:p>
            <a:pPr algn="ctr"/>
            <a:r>
              <a:rPr lang="hr-HR" sz="2600" i="1"/>
              <a:t>Koje glagolsko vrijeme se koristi u ovim rečenicama?</a:t>
            </a:r>
          </a:p>
          <a:p>
            <a:pPr algn="ctr"/>
            <a:endParaRPr lang="hr-HR" sz="2600" i="1"/>
          </a:p>
          <a:p>
            <a:pPr algn="ctr"/>
            <a:endParaRPr lang="hr-HR" sz="2800" i="1"/>
          </a:p>
        </p:txBody>
      </p:sp>
      <p:sp>
        <p:nvSpPr>
          <p:cNvPr id="23" name="TekstniOkvir 22">
            <a:extLst>
              <a:ext uri="{FF2B5EF4-FFF2-40B4-BE49-F238E27FC236}">
                <a16:creationId xmlns:a16="http://schemas.microsoft.com/office/drawing/2014/main" id="{95D4431B-A623-4949-9B3B-8B0AB63C46AE}"/>
              </a:ext>
            </a:extLst>
          </p:cNvPr>
          <p:cNvSpPr txBox="1"/>
          <p:nvPr/>
        </p:nvSpPr>
        <p:spPr>
          <a:xfrm>
            <a:off x="3834651" y="1520127"/>
            <a:ext cx="3687745" cy="461665"/>
          </a:xfrm>
          <a:prstGeom prst="rect">
            <a:avLst/>
          </a:prstGeom>
          <a:noFill/>
        </p:spPr>
        <p:txBody>
          <a:bodyPr wrap="square" rtlCol="0">
            <a:spAutoFit/>
          </a:bodyPr>
          <a:lstStyle/>
          <a:p>
            <a:r>
              <a:rPr lang="hr-HR" sz="2400">
                <a:solidFill>
                  <a:srgbClr val="FF0000"/>
                </a:solidFill>
              </a:rPr>
              <a:t>The present simple tense.</a:t>
            </a:r>
          </a:p>
        </p:txBody>
      </p:sp>
      <p:sp>
        <p:nvSpPr>
          <p:cNvPr id="25" name="TekstniOkvir 24">
            <a:extLst>
              <a:ext uri="{FF2B5EF4-FFF2-40B4-BE49-F238E27FC236}">
                <a16:creationId xmlns:a16="http://schemas.microsoft.com/office/drawing/2014/main" id="{97BE0AE8-4EE9-4808-A7FE-8E3E0733ABEC}"/>
              </a:ext>
            </a:extLst>
          </p:cNvPr>
          <p:cNvSpPr txBox="1"/>
          <p:nvPr/>
        </p:nvSpPr>
        <p:spPr>
          <a:xfrm>
            <a:off x="1916353" y="314097"/>
            <a:ext cx="7913077" cy="830997"/>
          </a:xfrm>
          <a:prstGeom prst="rect">
            <a:avLst/>
          </a:prstGeom>
          <a:noFill/>
        </p:spPr>
        <p:txBody>
          <a:bodyPr wrap="square">
            <a:spAutoFit/>
          </a:bodyPr>
          <a:lstStyle/>
          <a:p>
            <a:pPr algn="ctr"/>
            <a:r>
              <a:rPr lang="hr-HR" sz="2400"/>
              <a:t>When do we use the present simple tense? </a:t>
            </a:r>
          </a:p>
          <a:p>
            <a:pPr algn="ctr"/>
            <a:r>
              <a:rPr lang="hr-HR" sz="2400" i="1"/>
              <a:t>Kad koristimo glagolsko vrijeme „present simple”?</a:t>
            </a:r>
            <a:endParaRPr lang="hr-HR" sz="2400"/>
          </a:p>
        </p:txBody>
      </p:sp>
      <p:sp>
        <p:nvSpPr>
          <p:cNvPr id="26" name="TekstniOkvir 25">
            <a:extLst>
              <a:ext uri="{FF2B5EF4-FFF2-40B4-BE49-F238E27FC236}">
                <a16:creationId xmlns:a16="http://schemas.microsoft.com/office/drawing/2014/main" id="{00E2F2C1-AC6F-4476-B980-84B3A341E7BE}"/>
              </a:ext>
            </a:extLst>
          </p:cNvPr>
          <p:cNvSpPr txBox="1"/>
          <p:nvPr/>
        </p:nvSpPr>
        <p:spPr>
          <a:xfrm>
            <a:off x="1264314" y="1083622"/>
            <a:ext cx="10348527" cy="1938992"/>
          </a:xfrm>
          <a:prstGeom prst="rect">
            <a:avLst/>
          </a:prstGeom>
          <a:noFill/>
        </p:spPr>
        <p:txBody>
          <a:bodyPr wrap="square" rtlCol="0">
            <a:spAutoFit/>
          </a:bodyPr>
          <a:lstStyle/>
          <a:p>
            <a:r>
              <a:rPr lang="hr-HR" sz="2400">
                <a:solidFill>
                  <a:srgbClr val="FF0000"/>
                </a:solidFill>
              </a:rPr>
              <a:t>We use the present simple tense to talk about:</a:t>
            </a:r>
          </a:p>
          <a:p>
            <a:r>
              <a:rPr lang="hr-HR" sz="2400" i="1">
                <a:solidFill>
                  <a:srgbClr val="FF0000"/>
                </a:solidFill>
              </a:rPr>
              <a:t>Glagolsko vrijeme „present simple” koristimo kad govorimo o:</a:t>
            </a:r>
          </a:p>
          <a:p>
            <a:pPr marL="457200" indent="-457200">
              <a:buFont typeface="Arial" panose="020B0604020202020204" pitchFamily="34" charset="0"/>
              <a:buChar char="•"/>
            </a:pPr>
            <a:r>
              <a:rPr lang="hr-HR" sz="2400">
                <a:solidFill>
                  <a:srgbClr val="FF0000"/>
                </a:solidFill>
              </a:rPr>
              <a:t>our habits and hobbies, things we do regularly / </a:t>
            </a:r>
            <a:r>
              <a:rPr lang="hr-HR" sz="2400" i="1">
                <a:solidFill>
                  <a:srgbClr val="FF0000"/>
                </a:solidFill>
              </a:rPr>
              <a:t>svojim navikama i hobijima, aktivnostima koje se ponavljaju i koje redovito radimo</a:t>
            </a:r>
          </a:p>
          <a:p>
            <a:pPr marL="457200" indent="-457200">
              <a:buFont typeface="Arial" panose="020B0604020202020204" pitchFamily="34" charset="0"/>
              <a:buChar char="•"/>
            </a:pPr>
            <a:r>
              <a:rPr lang="hr-HR" sz="2400">
                <a:solidFill>
                  <a:srgbClr val="FF0000"/>
                </a:solidFill>
              </a:rPr>
              <a:t>what we think, like and feel / </a:t>
            </a:r>
            <a:r>
              <a:rPr lang="hr-HR" sz="2400" i="1">
                <a:solidFill>
                  <a:srgbClr val="FF0000"/>
                </a:solidFill>
              </a:rPr>
              <a:t>mišljenjima i osjećajima</a:t>
            </a:r>
          </a:p>
        </p:txBody>
      </p:sp>
    </p:spTree>
    <p:extLst>
      <p:ext uri="{BB962C8B-B14F-4D97-AF65-F5344CB8AC3E}">
        <p14:creationId xmlns:p14="http://schemas.microsoft.com/office/powerpoint/2010/main" val="216468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6"/>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7">
                                            <p:txEl>
                                              <p:pRg st="1" end="1"/>
                                            </p:txEl>
                                          </p:spTgt>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22">
                                            <p:txEl>
                                              <p:pRg st="0" end="0"/>
                                            </p:txEl>
                                          </p:spTgt>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22">
                                            <p:txEl>
                                              <p:pRg st="1" end="1"/>
                                            </p:txEl>
                                          </p:spTgt>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2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uiExpand="1" build="allAtOnce"/>
      <p:bldP spid="22" grpId="0" uiExpand="1" build="allAtOnce"/>
      <p:bldP spid="23" grpId="0"/>
      <p:bldP spid="23" grpId="1"/>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D5D1C4E3-C552-4833-9F50-F0756311EF7F}"/>
              </a:ext>
            </a:extLst>
          </p:cNvPr>
          <p:cNvSpPr txBox="1"/>
          <p:nvPr/>
        </p:nvSpPr>
        <p:spPr>
          <a:xfrm>
            <a:off x="242835" y="291403"/>
            <a:ext cx="11706330" cy="5293757"/>
          </a:xfrm>
          <a:prstGeom prst="rect">
            <a:avLst/>
          </a:prstGeom>
          <a:noFill/>
        </p:spPr>
        <p:txBody>
          <a:bodyPr wrap="square" rtlCol="0">
            <a:spAutoFit/>
          </a:bodyPr>
          <a:lstStyle/>
          <a:p>
            <a:pPr algn="ctr"/>
            <a:r>
              <a:rPr lang="hr-HR" sz="2600"/>
              <a:t>Read your answers to the questions from the texts once again.</a:t>
            </a:r>
          </a:p>
          <a:p>
            <a:pPr algn="ctr"/>
            <a:r>
              <a:rPr lang="hr-HR" sz="2600" i="1"/>
              <a:t>Ponovno pročitaj odgovore na pitanja iz teksta.</a:t>
            </a:r>
          </a:p>
          <a:p>
            <a:pPr algn="ctr"/>
            <a:endParaRPr lang="hr-HR" sz="2600" i="1"/>
          </a:p>
          <a:p>
            <a:pPr algn="ctr"/>
            <a:r>
              <a:rPr lang="hr-HR" sz="2600"/>
              <a:t>Daisy is taking a photo.</a:t>
            </a:r>
          </a:p>
          <a:p>
            <a:pPr algn="ctr"/>
            <a:endParaRPr lang="hr-HR" sz="2600"/>
          </a:p>
          <a:p>
            <a:pPr algn="ctr"/>
            <a:r>
              <a:rPr lang="hr-HR" sz="2600"/>
              <a:t>Clive is hiking.</a:t>
            </a:r>
          </a:p>
          <a:p>
            <a:pPr algn="ctr"/>
            <a:endParaRPr lang="hr-HR" sz="2600"/>
          </a:p>
          <a:p>
            <a:pPr algn="ctr"/>
            <a:r>
              <a:rPr lang="hr-HR" sz="2600"/>
              <a:t>Amy is riding a camel.</a:t>
            </a:r>
          </a:p>
          <a:p>
            <a:pPr algn="ctr"/>
            <a:endParaRPr lang="hr-HR" sz="2600"/>
          </a:p>
          <a:p>
            <a:pPr algn="ctr"/>
            <a:r>
              <a:rPr lang="hr-HR" sz="2600"/>
              <a:t>Underline the verbs in the sentences.</a:t>
            </a:r>
            <a:endParaRPr lang="hr-HR" sz="2600" i="1"/>
          </a:p>
          <a:p>
            <a:pPr algn="ctr"/>
            <a:r>
              <a:rPr lang="hr-HR" sz="2600" i="1"/>
              <a:t>Podcrtaj glagole u rečenicama.</a:t>
            </a:r>
            <a:endParaRPr lang="hr-HR" sz="2600"/>
          </a:p>
          <a:p>
            <a:pPr algn="ctr"/>
            <a:endParaRPr lang="hr-HR" sz="2600" i="1"/>
          </a:p>
          <a:p>
            <a:pPr algn="ctr"/>
            <a:endParaRPr lang="hr-HR" sz="2600" i="1"/>
          </a:p>
        </p:txBody>
      </p:sp>
      <p:cxnSp>
        <p:nvCxnSpPr>
          <p:cNvPr id="5" name="Ravni poveznik 4">
            <a:extLst>
              <a:ext uri="{FF2B5EF4-FFF2-40B4-BE49-F238E27FC236}">
                <a16:creationId xmlns:a16="http://schemas.microsoft.com/office/drawing/2014/main" id="{8924ED1C-8B94-4399-BA96-A1A7AC9A94B7}"/>
              </a:ext>
            </a:extLst>
          </p:cNvPr>
          <p:cNvCxnSpPr>
            <a:cxnSpLocks/>
          </p:cNvCxnSpPr>
          <p:nvPr/>
        </p:nvCxnSpPr>
        <p:spPr>
          <a:xfrm>
            <a:off x="5918479" y="2724778"/>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7" name="Ravni poveznik 6">
            <a:extLst>
              <a:ext uri="{FF2B5EF4-FFF2-40B4-BE49-F238E27FC236}">
                <a16:creationId xmlns:a16="http://schemas.microsoft.com/office/drawing/2014/main" id="{23D6C563-85B3-4F82-B733-AE2F4C161D76}"/>
              </a:ext>
            </a:extLst>
          </p:cNvPr>
          <p:cNvCxnSpPr>
            <a:cxnSpLocks/>
          </p:cNvCxnSpPr>
          <p:nvPr/>
        </p:nvCxnSpPr>
        <p:spPr>
          <a:xfrm>
            <a:off x="5447882" y="1912536"/>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8" name="Ravni poveznik 7">
            <a:extLst>
              <a:ext uri="{FF2B5EF4-FFF2-40B4-BE49-F238E27FC236}">
                <a16:creationId xmlns:a16="http://schemas.microsoft.com/office/drawing/2014/main" id="{47DEE0D2-D5B7-4C60-A388-CC3D49FE6C09}"/>
              </a:ext>
            </a:extLst>
          </p:cNvPr>
          <p:cNvCxnSpPr>
            <a:cxnSpLocks/>
          </p:cNvCxnSpPr>
          <p:nvPr/>
        </p:nvCxnSpPr>
        <p:spPr>
          <a:xfrm>
            <a:off x="5375868" y="3462494"/>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11" name="TekstniOkvir 10">
            <a:extLst>
              <a:ext uri="{FF2B5EF4-FFF2-40B4-BE49-F238E27FC236}">
                <a16:creationId xmlns:a16="http://schemas.microsoft.com/office/drawing/2014/main" id="{D544AAFB-7136-4B36-98C8-2F3937DEC0A6}"/>
              </a:ext>
            </a:extLst>
          </p:cNvPr>
          <p:cNvSpPr txBox="1"/>
          <p:nvPr/>
        </p:nvSpPr>
        <p:spPr>
          <a:xfrm>
            <a:off x="321547" y="5178252"/>
            <a:ext cx="7506119" cy="892552"/>
          </a:xfrm>
          <a:prstGeom prst="rect">
            <a:avLst/>
          </a:prstGeom>
          <a:noFill/>
        </p:spPr>
        <p:txBody>
          <a:bodyPr wrap="square" rtlCol="0">
            <a:spAutoFit/>
          </a:bodyPr>
          <a:lstStyle/>
          <a:p>
            <a:r>
              <a:rPr lang="hr-HR" sz="2600"/>
              <a:t>What tense is used in these sentences?</a:t>
            </a:r>
          </a:p>
          <a:p>
            <a:r>
              <a:rPr lang="hr-HR" sz="2600" i="1"/>
              <a:t>Koje glagolsko vrijeme se koristi u ovim rečenicama?</a:t>
            </a:r>
          </a:p>
        </p:txBody>
      </p:sp>
      <p:sp>
        <p:nvSpPr>
          <p:cNvPr id="12" name="TekstniOkvir 11">
            <a:extLst>
              <a:ext uri="{FF2B5EF4-FFF2-40B4-BE49-F238E27FC236}">
                <a16:creationId xmlns:a16="http://schemas.microsoft.com/office/drawing/2014/main" id="{7C7FFA24-70C3-4BD8-9A4F-7E025C21B0B6}"/>
              </a:ext>
            </a:extLst>
          </p:cNvPr>
          <p:cNvSpPr txBox="1"/>
          <p:nvPr/>
        </p:nvSpPr>
        <p:spPr>
          <a:xfrm>
            <a:off x="7906378" y="5378306"/>
            <a:ext cx="4314093" cy="492443"/>
          </a:xfrm>
          <a:prstGeom prst="rect">
            <a:avLst/>
          </a:prstGeom>
          <a:noFill/>
        </p:spPr>
        <p:txBody>
          <a:bodyPr wrap="square" rtlCol="0">
            <a:spAutoFit/>
          </a:bodyPr>
          <a:lstStyle/>
          <a:p>
            <a:r>
              <a:rPr lang="hr-HR" sz="2600">
                <a:solidFill>
                  <a:srgbClr val="FF0000"/>
                </a:solidFill>
              </a:rPr>
              <a:t>The present continuous tense.</a:t>
            </a:r>
          </a:p>
        </p:txBody>
      </p:sp>
    </p:spTree>
    <p:extLst>
      <p:ext uri="{BB962C8B-B14F-4D97-AF65-F5344CB8AC3E}">
        <p14:creationId xmlns:p14="http://schemas.microsoft.com/office/powerpoint/2010/main" val="428470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D5D1C4E3-C552-4833-9F50-F0756311EF7F}"/>
              </a:ext>
            </a:extLst>
          </p:cNvPr>
          <p:cNvSpPr txBox="1"/>
          <p:nvPr/>
        </p:nvSpPr>
        <p:spPr>
          <a:xfrm>
            <a:off x="242835" y="291403"/>
            <a:ext cx="11706330" cy="3493264"/>
          </a:xfrm>
          <a:prstGeom prst="rect">
            <a:avLst/>
          </a:prstGeom>
          <a:noFill/>
        </p:spPr>
        <p:txBody>
          <a:bodyPr wrap="square" rtlCol="0">
            <a:spAutoFit/>
          </a:bodyPr>
          <a:lstStyle/>
          <a:p>
            <a:pPr algn="ctr">
              <a:lnSpc>
                <a:spcPct val="150000"/>
              </a:lnSpc>
            </a:pPr>
            <a:r>
              <a:rPr lang="hr-HR" sz="2600"/>
              <a:t>Daisy is taking a photo.</a:t>
            </a:r>
          </a:p>
          <a:p>
            <a:pPr algn="ctr">
              <a:lnSpc>
                <a:spcPct val="150000"/>
              </a:lnSpc>
            </a:pPr>
            <a:r>
              <a:rPr lang="hr-HR" sz="2600"/>
              <a:t>Clive is hiking.</a:t>
            </a:r>
          </a:p>
          <a:p>
            <a:pPr algn="ctr">
              <a:lnSpc>
                <a:spcPct val="150000"/>
              </a:lnSpc>
            </a:pPr>
            <a:r>
              <a:rPr lang="hr-HR" sz="2600"/>
              <a:t>Amy is riding a camel.</a:t>
            </a:r>
          </a:p>
          <a:p>
            <a:pPr algn="ctr">
              <a:lnSpc>
                <a:spcPct val="150000"/>
              </a:lnSpc>
            </a:pPr>
            <a:endParaRPr lang="hr-HR" sz="2600" i="1"/>
          </a:p>
          <a:p>
            <a:pPr algn="ctr">
              <a:lnSpc>
                <a:spcPct val="150000"/>
              </a:lnSpc>
            </a:pPr>
            <a:r>
              <a:rPr lang="hr-HR" sz="2600"/>
              <a:t>When do we use the present continuous tense?</a:t>
            </a:r>
          </a:p>
          <a:p>
            <a:pPr algn="ctr"/>
            <a:endParaRPr lang="hr-HR" sz="2600" i="1"/>
          </a:p>
        </p:txBody>
      </p:sp>
      <p:cxnSp>
        <p:nvCxnSpPr>
          <p:cNvPr id="5" name="Ravni poveznik 4">
            <a:extLst>
              <a:ext uri="{FF2B5EF4-FFF2-40B4-BE49-F238E27FC236}">
                <a16:creationId xmlns:a16="http://schemas.microsoft.com/office/drawing/2014/main" id="{8924ED1C-8B94-4399-BA96-A1A7AC9A94B7}"/>
              </a:ext>
            </a:extLst>
          </p:cNvPr>
          <p:cNvCxnSpPr>
            <a:cxnSpLocks/>
          </p:cNvCxnSpPr>
          <p:nvPr/>
        </p:nvCxnSpPr>
        <p:spPr>
          <a:xfrm>
            <a:off x="5918479" y="1468734"/>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7" name="Ravni poveznik 6">
            <a:extLst>
              <a:ext uri="{FF2B5EF4-FFF2-40B4-BE49-F238E27FC236}">
                <a16:creationId xmlns:a16="http://schemas.microsoft.com/office/drawing/2014/main" id="{23D6C563-85B3-4F82-B733-AE2F4C161D76}"/>
              </a:ext>
            </a:extLst>
          </p:cNvPr>
          <p:cNvCxnSpPr>
            <a:cxnSpLocks/>
          </p:cNvCxnSpPr>
          <p:nvPr/>
        </p:nvCxnSpPr>
        <p:spPr>
          <a:xfrm>
            <a:off x="5375868" y="857459"/>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8" name="Ravni poveznik 7">
            <a:extLst>
              <a:ext uri="{FF2B5EF4-FFF2-40B4-BE49-F238E27FC236}">
                <a16:creationId xmlns:a16="http://schemas.microsoft.com/office/drawing/2014/main" id="{47DEE0D2-D5B7-4C60-A388-CC3D49FE6C09}"/>
              </a:ext>
            </a:extLst>
          </p:cNvPr>
          <p:cNvCxnSpPr>
            <a:cxnSpLocks/>
          </p:cNvCxnSpPr>
          <p:nvPr/>
        </p:nvCxnSpPr>
        <p:spPr>
          <a:xfrm>
            <a:off x="5285433" y="2015532"/>
            <a:ext cx="108522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TekstniOkvir 9">
            <a:extLst>
              <a:ext uri="{FF2B5EF4-FFF2-40B4-BE49-F238E27FC236}">
                <a16:creationId xmlns:a16="http://schemas.microsoft.com/office/drawing/2014/main" id="{918CDE36-08FE-4D96-A677-D1244360653E}"/>
              </a:ext>
            </a:extLst>
          </p:cNvPr>
          <p:cNvSpPr txBox="1"/>
          <p:nvPr/>
        </p:nvSpPr>
        <p:spPr>
          <a:xfrm>
            <a:off x="725157" y="3593528"/>
            <a:ext cx="11091706" cy="2523768"/>
          </a:xfrm>
          <a:prstGeom prst="rect">
            <a:avLst/>
          </a:prstGeom>
          <a:noFill/>
        </p:spPr>
        <p:txBody>
          <a:bodyPr wrap="square" rtlCol="0">
            <a:spAutoFit/>
          </a:bodyPr>
          <a:lstStyle/>
          <a:p>
            <a:r>
              <a:rPr lang="hr-HR" sz="2600">
                <a:solidFill>
                  <a:srgbClr val="FF0000"/>
                </a:solidFill>
              </a:rPr>
              <a:t>We use the present continuous tense to talk about:</a:t>
            </a:r>
          </a:p>
          <a:p>
            <a:r>
              <a:rPr lang="hr-HR" sz="2600" i="1">
                <a:solidFill>
                  <a:srgbClr val="FF0000"/>
                </a:solidFill>
              </a:rPr>
              <a:t>Glagolsko vrijeme „present continuous” koristimo kad govorimo o:</a:t>
            </a:r>
          </a:p>
          <a:p>
            <a:pPr marL="457200" indent="-457200">
              <a:buFont typeface="Arial" panose="020B0604020202020204" pitchFamily="34" charset="0"/>
              <a:buChar char="•"/>
            </a:pPr>
            <a:r>
              <a:rPr lang="hr-HR" sz="2600">
                <a:solidFill>
                  <a:srgbClr val="FF0000"/>
                </a:solidFill>
              </a:rPr>
              <a:t>actions that are happening now / </a:t>
            </a:r>
            <a:r>
              <a:rPr lang="hr-HR" sz="2600" i="1">
                <a:solidFill>
                  <a:srgbClr val="FF0000"/>
                </a:solidFill>
              </a:rPr>
              <a:t>radnjama koje se događaju sada (u ovom    					     trenutku)</a:t>
            </a:r>
          </a:p>
          <a:p>
            <a:endParaRPr lang="hr-HR" sz="2600" i="1"/>
          </a:p>
          <a:p>
            <a:pPr marL="457200" indent="-457200">
              <a:buFont typeface="Arial" panose="020B0604020202020204" pitchFamily="34" charset="0"/>
              <a:buChar char="•"/>
            </a:pPr>
            <a:endParaRPr lang="hr-HR" sz="2800" i="1"/>
          </a:p>
        </p:txBody>
      </p:sp>
    </p:spTree>
    <p:extLst>
      <p:ext uri="{BB962C8B-B14F-4D97-AF65-F5344CB8AC3E}">
        <p14:creationId xmlns:p14="http://schemas.microsoft.com/office/powerpoint/2010/main" val="270049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7795</TotalTime>
  <Words>966</Words>
  <Application>Microsoft Office PowerPoint</Application>
  <PresentationFormat>Široki zaslon</PresentationFormat>
  <Paragraphs>148</Paragraphs>
  <Slides>19</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19</vt:i4>
      </vt:variant>
    </vt:vector>
  </HeadingPairs>
  <TitlesOfParts>
    <vt:vector size="23" baseType="lpstr">
      <vt:lpstr>Arial</vt:lpstr>
      <vt:lpstr>Calibri</vt:lpstr>
      <vt:lpstr>Calibri Light</vt:lpstr>
      <vt:lpstr>Office Theme</vt:lpstr>
      <vt:lpstr>UNIT 6:  Around the world</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Who am I?</dc:title>
  <dc:creator>Marina Komadina</dc:creator>
  <cp:lastModifiedBy>Marina Komadina</cp:lastModifiedBy>
  <cp:revision>313</cp:revision>
  <dcterms:created xsi:type="dcterms:W3CDTF">2020-09-19T11:02:00Z</dcterms:created>
  <dcterms:modified xsi:type="dcterms:W3CDTF">2021-03-28T09:37:49Z</dcterms:modified>
</cp:coreProperties>
</file>